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70" r:id="rId9"/>
    <p:sldId id="271" r:id="rId10"/>
    <p:sldId id="272" r:id="rId11"/>
    <p:sldId id="264" r:id="rId12"/>
    <p:sldId id="267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2011-11-27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By&#263;%20programist&#261;-%5bwwwflv2mp3com%5d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ZAW&#211;D%20PRZYSZ&#321;O&#346;&#262;I\Untitled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000108"/>
            <a:ext cx="8072494" cy="3500462"/>
          </a:xfrm>
        </p:spPr>
        <p:txBody>
          <a:bodyPr>
            <a:noAutofit/>
          </a:bodyPr>
          <a:lstStyle/>
          <a:p>
            <a:pPr algn="ctr"/>
            <a:r>
              <a:rPr lang="pl-PL" sz="9600" dirty="0" smtClean="0"/>
              <a:t>INFORMATYK-</a:t>
            </a:r>
            <a:br>
              <a:rPr lang="pl-PL" sz="9600" dirty="0" smtClean="0"/>
            </a:br>
            <a:r>
              <a:rPr lang="pl-PL" sz="9600" dirty="0" smtClean="0"/>
              <a:t>PROGRAMISTA</a:t>
            </a:r>
            <a:endParaRPr lang="pl-PL" sz="9600" dirty="0"/>
          </a:p>
        </p:txBody>
      </p:sp>
      <p:pic>
        <p:nvPicPr>
          <p:cNvPr id="4" name="Być programistą-[wwwflv2mp3co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286116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1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Zarobki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900486" cy="4525963"/>
          </a:xfrm>
        </p:spPr>
        <p:txBody>
          <a:bodyPr>
            <a:normAutofit/>
          </a:bodyPr>
          <a:lstStyle/>
          <a:p>
            <a:r>
              <a:rPr lang="pl-PL" sz="2000" dirty="0" smtClean="0"/>
              <a:t>Zarobki programisty zależą od jego wykształcenia i miejsca pracy. Średnie wynagrodzenie wynosi 5000zł </a:t>
            </a:r>
            <a:r>
              <a:rPr lang="pl-PL" sz="2000" dirty="0" err="1" smtClean="0"/>
              <a:t>msc</a:t>
            </a:r>
            <a:r>
              <a:rPr lang="pl-PL" sz="2000" dirty="0" smtClean="0"/>
              <a:t>. Niektórzy </a:t>
            </a:r>
            <a:r>
              <a:rPr lang="pl-PL" sz="2000" dirty="0" err="1" smtClean="0"/>
              <a:t>koderzy</a:t>
            </a:r>
            <a:r>
              <a:rPr lang="pl-PL" sz="2000" dirty="0" smtClean="0"/>
              <a:t> potrafią zarobić 40tys zł za jeden program</a:t>
            </a:r>
            <a:endParaRPr lang="pl-PL" sz="2000" dirty="0"/>
          </a:p>
        </p:txBody>
      </p:sp>
      <p:pic>
        <p:nvPicPr>
          <p:cNvPr id="4" name="Obraz 3" descr="pieniad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643050"/>
            <a:ext cx="4560321" cy="350046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MOŻE ROBIĆ PROGRAMISTA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214546" y="2214554"/>
            <a:ext cx="4286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</a:rPr>
              <a:t>Występują</a:t>
            </a:r>
          </a:p>
          <a:p>
            <a:r>
              <a:rPr lang="pl-PL" sz="4000" dirty="0" smtClean="0"/>
              <a:t>Maciej </a:t>
            </a:r>
            <a:r>
              <a:rPr lang="pl-PL" sz="4000" dirty="0" err="1" smtClean="0"/>
              <a:t>Gałda</a:t>
            </a:r>
            <a:endParaRPr lang="pl-PL" sz="4000" dirty="0" smtClean="0"/>
          </a:p>
          <a:p>
            <a:r>
              <a:rPr lang="pl-PL" sz="4000" dirty="0" smtClean="0"/>
              <a:t>Dawid Surowiec</a:t>
            </a:r>
          </a:p>
          <a:p>
            <a:r>
              <a:rPr lang="pl-PL" sz="4000" dirty="0" smtClean="0">
                <a:solidFill>
                  <a:schemeClr val="accent2">
                    <a:lumMod val="75000"/>
                  </a:schemeClr>
                </a:solidFill>
              </a:rPr>
              <a:t>Montaż :</a:t>
            </a:r>
          </a:p>
          <a:p>
            <a:r>
              <a:rPr lang="pl-PL" sz="4000" dirty="0" smtClean="0"/>
              <a:t>Szymon </a:t>
            </a:r>
            <a:r>
              <a:rPr lang="pl-PL" sz="4000" dirty="0" err="1" smtClean="0"/>
              <a:t>Kamuda</a:t>
            </a:r>
            <a:endParaRPr lang="pl-PL" sz="4000" dirty="0" smtClean="0"/>
          </a:p>
          <a:p>
            <a:r>
              <a:rPr lang="pl-PL" sz="4000" dirty="0" smtClean="0"/>
              <a:t>Dawid Surowiec</a:t>
            </a:r>
          </a:p>
          <a:p>
            <a:r>
              <a:rPr lang="pl-PL" sz="4000" dirty="0" smtClean="0"/>
              <a:t>Maciej </a:t>
            </a:r>
            <a:r>
              <a:rPr lang="pl-PL" sz="4000" dirty="0" err="1" smtClean="0"/>
              <a:t>Gałda</a:t>
            </a:r>
            <a:endParaRPr lang="pl-PL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Untitle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WYKONALI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DAWID SUROWIEC IIIA</a:t>
            </a:r>
          </a:p>
          <a:p>
            <a:r>
              <a:rPr lang="pl-PL" dirty="0" smtClean="0"/>
              <a:t>MACIEJ GAŁDA IIIA</a:t>
            </a:r>
          </a:p>
          <a:p>
            <a:r>
              <a:rPr lang="pl-PL" dirty="0" smtClean="0"/>
              <a:t>SZYMON KAMUDA  IIID</a:t>
            </a:r>
          </a:p>
          <a:p>
            <a:r>
              <a:rPr lang="pl-PL" dirty="0" smtClean="0"/>
              <a:t>PATRYK PATERAK  IIIB</a:t>
            </a:r>
            <a:endParaRPr lang="pl-PL" dirty="0"/>
          </a:p>
        </p:txBody>
      </p:sp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/>
          <a:stretch>
            <a:fillRect/>
          </a:stretch>
        </p:blipFill>
        <p:spPr>
          <a:xfrm>
            <a:off x="3786182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Ogólne informacje o </a:t>
            </a:r>
            <a:r>
              <a:rPr lang="pl-PL" dirty="0" err="1" smtClean="0">
                <a:solidFill>
                  <a:schemeClr val="accent2">
                    <a:lumMod val="75000"/>
                  </a:schemeClr>
                </a:solidFill>
              </a:rPr>
              <a:t>zawdzie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972072"/>
          </a:xfrm>
        </p:spPr>
        <p:txBody>
          <a:bodyPr>
            <a:normAutofit/>
          </a:bodyPr>
          <a:lstStyle/>
          <a:p>
            <a:r>
              <a:rPr lang="pl-PL" sz="1800" b="1" dirty="0" smtClean="0"/>
              <a:t>Programista</a:t>
            </a:r>
            <a:r>
              <a:rPr lang="pl-PL" sz="1800" dirty="0" smtClean="0"/>
              <a:t>, zwany też potocznie </a:t>
            </a:r>
            <a:r>
              <a:rPr lang="pl-PL" sz="1800" i="1" dirty="0" smtClean="0"/>
              <a:t>koderem</a:t>
            </a:r>
            <a:r>
              <a:rPr lang="pl-PL" sz="1800" dirty="0" smtClean="0"/>
              <a:t> to osoba, która tworzy programy komputerowe w pewnym języku programowania. Termin ten może odnosić się także specjalisty w jednej dziedzinie programowania. Większość programistów zna co najmniej kilka języków programowania (np. C, C++, Java), lecz specjalizuje się tylko w wybranych z nich. Nazwa głównego języka jest często dodawana do nazwy stanowiska, np. </a:t>
            </a:r>
            <a:r>
              <a:rPr lang="pl-PL" sz="1800" i="1" dirty="0" smtClean="0"/>
              <a:t>programista C++</a:t>
            </a:r>
            <a:r>
              <a:rPr lang="pl-PL" sz="1800" dirty="0" smtClean="0"/>
              <a:t>, aby podkreślić specjalizację.</a:t>
            </a:r>
            <a:endParaRPr lang="pl-PL" sz="1800" dirty="0"/>
          </a:p>
        </p:txBody>
      </p:sp>
      <p:pic>
        <p:nvPicPr>
          <p:cNvPr id="4" name="Obraz 3" descr="t181419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857364"/>
            <a:ext cx="3122950" cy="350046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214398"/>
            <a:ext cx="4572032" cy="5643602"/>
          </a:xfrm>
        </p:spPr>
        <p:txBody>
          <a:bodyPr>
            <a:normAutofit/>
          </a:bodyPr>
          <a:lstStyle/>
          <a:p>
            <a:r>
              <a:rPr lang="pl-PL" sz="1800" dirty="0" smtClean="0"/>
              <a:t>Mianem programistów określa się czasami projektantów oprogramowania, inżynierów oprogramowania, analityków systemowych, a nawet informatyków. Jest to jednak pewne uproszczenie, ponieważ zawody te wymagają wielu innych umiejętności, oprócz samego programowania. O ile podział ten jest dobrze zarysowany za granicą ,w Polsce panuje większa swoboda w wyborze nazw zawodu</a:t>
            </a:r>
            <a:endParaRPr lang="pl-PL" sz="1800" dirty="0"/>
          </a:p>
        </p:txBody>
      </p:sp>
      <p:pic>
        <p:nvPicPr>
          <p:cNvPr id="4" name="Obraz 3" descr="Java-programowanie-kalkulator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26" y="928670"/>
            <a:ext cx="4264674" cy="489584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Praca programisty obecnie</a:t>
            </a:r>
            <a:b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Współcześni programiści pracują najczęściej w dobrze wyposażonych biurach lub laboratoriach komputerowych ze sprzętem niezbędnym do testowania aplikacji. Inżynierowie oprogramowania często podróżują, aby spotykać się z klientami. W powszechnym użyciu są telekonferencje oraz praca zdalna, ponieważ postęp technologiczny umożliwia wykonywanie coraz większej ilości zadań bez konieczności przebywania w biurze.</a:t>
            </a:r>
            <a:endParaRPr lang="pl-PL" sz="1800" dirty="0"/>
          </a:p>
        </p:txBody>
      </p:sp>
      <p:pic>
        <p:nvPicPr>
          <p:cNvPr id="4" name="Obraz 3" descr="informatyk_-_programista_-_szwec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785926"/>
            <a:ext cx="3071834" cy="407168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214810" y="857232"/>
            <a:ext cx="47863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zależności od obszaru specjalizacji programistów można podzielić na dwie główne grupy: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programiści aplikacji</a:t>
            </a:r>
            <a:r>
              <a:rPr lang="pl-PL" dirty="0" smtClean="0"/>
              <a:t> - zajmują się tworzeniem aplikacji komputerowych realizujących określone zadanie, np. wspomaganie zarządzania przedsiębiorstwem,</a:t>
            </a:r>
          </a:p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programiści systemowi </a:t>
            </a:r>
            <a:r>
              <a:rPr lang="pl-PL" dirty="0" smtClean="0"/>
              <a:t>- rozwijają aplikacje oraz systemy nadzorujące pracę sprzętu komputerowego, np. systemy operacyjne, sterowniki, czy systemy zarządzania bazami danych.</a:t>
            </a:r>
          </a:p>
          <a:p>
            <a:r>
              <a:rPr lang="pl-PL" dirty="0" smtClean="0"/>
              <a:t>Wraz z rozwojem sieci WWW pojawiło się także zapotrzebowanie na programistów specjalizujących się w tworzeniu aplikacji działających w środowisku WWW.</a:t>
            </a:r>
            <a:endParaRPr lang="pl-PL" dirty="0"/>
          </a:p>
        </p:txBody>
      </p:sp>
      <p:pic>
        <p:nvPicPr>
          <p:cNvPr id="5" name="Obraz 4" descr="programista-thumbna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należy zrobić aby nim zostać?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14282" y="2428868"/>
            <a:ext cx="4536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Naukę w zasadzie można </a:t>
            </a:r>
            <a:r>
              <a:rPr lang="pl-PL" sz="2000" dirty="0"/>
              <a:t>rozpocząć </a:t>
            </a:r>
            <a:r>
              <a:rPr lang="pl-PL" sz="2000" dirty="0" smtClean="0"/>
              <a:t>przed pójściem na studia. Dobry kandydat </a:t>
            </a:r>
            <a:r>
              <a:rPr lang="pl-PL" sz="2000" dirty="0" smtClean="0"/>
              <a:t>na programistę  </a:t>
            </a:r>
            <a:r>
              <a:rPr lang="pl-PL" sz="2000" dirty="0" smtClean="0"/>
              <a:t>powinien spełniać następujące warunki: trzeba </a:t>
            </a:r>
            <a:r>
              <a:rPr lang="pl-PL" sz="2000" dirty="0"/>
              <a:t>posiadać umiejętność logicznego myślenia, twórczy umysł, mieć niezłe wyniki w dziedzinie matematyki, </a:t>
            </a:r>
            <a:r>
              <a:rPr lang="pl-PL" sz="2000" dirty="0" smtClean="0"/>
              <a:t> cierpliwość, </a:t>
            </a:r>
            <a:r>
              <a:rPr lang="pl-PL" sz="2000" dirty="0"/>
              <a:t>komputer i oczywiście trochę wolnego czasu. Jeżeli </a:t>
            </a:r>
            <a:r>
              <a:rPr lang="pl-PL" sz="2000" dirty="0" smtClean="0"/>
              <a:t>spełnia </a:t>
            </a:r>
            <a:r>
              <a:rPr lang="pl-PL" sz="2000" dirty="0"/>
              <a:t>te warunki </a:t>
            </a:r>
            <a:r>
              <a:rPr lang="pl-PL" sz="2000" dirty="0" smtClean="0"/>
              <a:t>to  </a:t>
            </a:r>
            <a:r>
              <a:rPr lang="pl-PL" sz="2000" dirty="0"/>
              <a:t>możemy zaczynać.</a:t>
            </a:r>
          </a:p>
        </p:txBody>
      </p:sp>
      <p:pic>
        <p:nvPicPr>
          <p:cNvPr id="1026" name="Picture 2" descr="http://gimgiecz.szkolnastrona.pl/container/ksiazka%20bib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94980"/>
            <a:ext cx="31623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30448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2844" y="714356"/>
            <a:ext cx="45365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N</a:t>
            </a:r>
            <a:r>
              <a:rPr lang="pl-PL" dirty="0" smtClean="0"/>
              <a:t>aukę można zacząć od wieku nastoletniego, od prostych języków</a:t>
            </a:r>
            <a:r>
              <a:rPr lang="pl-PL" dirty="0"/>
              <a:t> </a:t>
            </a:r>
            <a:r>
              <a:rPr lang="pl-PL" dirty="0" smtClean="0"/>
              <a:t>programowania które są na tyle łatwe że można poznać jeden w ok. 3 tygodnie. Oprócz tego kładzie się też nacisk na dobre wykształcenie matematyczne i fizyczne. Są </a:t>
            </a:r>
            <a:r>
              <a:rPr lang="pl-PL" dirty="0"/>
              <a:t>to </a:t>
            </a:r>
            <a:r>
              <a:rPr lang="pl-PL" dirty="0" smtClean="0"/>
              <a:t>przedmioty, które </a:t>
            </a:r>
            <a:r>
              <a:rPr lang="pl-PL" dirty="0"/>
              <a:t>przez pierwsze 3 lata studiów </a:t>
            </a:r>
            <a:r>
              <a:rPr lang="pl-PL" dirty="0" smtClean="0"/>
              <a:t>są </a:t>
            </a:r>
            <a:r>
              <a:rPr lang="pl-PL" dirty="0"/>
              <a:t>najbardziej </a:t>
            </a:r>
            <a:r>
              <a:rPr lang="pl-PL" dirty="0" smtClean="0"/>
              <a:t>przydatne. Fizyka przydaje się zwłaszcza </a:t>
            </a:r>
            <a:r>
              <a:rPr lang="pl-PL" dirty="0"/>
              <a:t>jeśli w dalszym etapie edukacji preferuje się Politechniki</a:t>
            </a:r>
            <a:r>
              <a:rPr lang="pl-PL" dirty="0" smtClean="0"/>
              <a:t>.</a:t>
            </a:r>
            <a:r>
              <a:rPr lang="pl-PL" dirty="0"/>
              <a:t> Warto też uczyć się języka angielskiego, który jest międzynarodowym językiem informatyków, a znajomość niektórych  wyrażeń i pojęć w nim sformułowanych jest nie tyle bezwzględnie wymagana co bardzo pomocna przy operowaniu najbardziej powszechnymi językami programistów. </a:t>
            </a:r>
            <a:endParaRPr lang="pl-PL" dirty="0" smtClean="0"/>
          </a:p>
        </p:txBody>
      </p:sp>
      <p:pic>
        <p:nvPicPr>
          <p:cNvPr id="2050" name="Picture 2" descr="http://karnet.up.wroc.pl/~jasj/cwiczenia/INCLUDE/IMG/debug/pascal_fp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845" y="2057365"/>
            <a:ext cx="443365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652120" y="52292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Pascal – jeden z prostszych języków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35879421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redyspozycje-na-marketingow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785926"/>
            <a:ext cx="2857500" cy="35004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79512" y="1052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Predyspozycje, które są wręcz wymagane w zawodzie informatyka to zdolność logicznego myślenia, systematyczność, zamiłowanie do matematyki i samodzielność. Ta ostatnia jest ważna, bo nawet przy kilkuosobowych projektach każdy programista pracuje tak naprawdę sam przy powierzonych mu zadaniach. Inną pożądaną cechą charakteru u jest kreatywność. Wbrew pozorom programista to nie osoba, która bezmyślnie "klepie" w klawiaturę, ale architekt, który tworzy misterną, skomplikowaną konstrukcję. I to nie taką, która ma stać i ładnie wyglądać, ale taką która ma </a:t>
            </a:r>
            <a:r>
              <a:rPr lang="pl-PL" dirty="0" smtClean="0"/>
              <a:t>działać i być na tyle prosta w budowie by można było ją łatwo usprawnić .</a:t>
            </a:r>
            <a:endParaRPr lang="pl-PL" dirty="0"/>
          </a:p>
        </p:txBody>
      </p:sp>
      <p:pic>
        <p:nvPicPr>
          <p:cNvPr id="3074" name="Picture 2" descr="http://inthemidstoftheplan.files.wordpress.com/2011/06/thinking-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3377907" cy="46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53360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56371" y="401515"/>
            <a:ext cx="7543800" cy="914400"/>
          </a:xfrm>
        </p:spPr>
        <p:txBody>
          <a:bodyPr/>
          <a:lstStyle/>
          <a:p>
            <a:r>
              <a:rPr lang="pl-PL" dirty="0" smtClean="0"/>
              <a:t>Co po studiach?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184482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Pracę można dostać już po ukończeniu 3-letnich studiów licencjackich, ale warto poświecić jeszcze 2 lata na ukończenie studiów magisterskich, tym bardziej, że podczas nich kształci się w wybranej specjalizacji</a:t>
            </a:r>
            <a:r>
              <a:rPr lang="pl-PL" dirty="0" smtClean="0"/>
              <a:t>.</a:t>
            </a:r>
            <a:r>
              <a:rPr lang="pl-PL" dirty="0"/>
              <a:t> Największe szanse w zawodzie mają absolwenci tych z nich, które są związane z oprogramowaniem komputerowym.  Można je znaleźć na uniwersytetach, politechnikach i niepublicznych szkołach wyższych.</a:t>
            </a:r>
          </a:p>
        </p:txBody>
      </p:sp>
      <p:pic>
        <p:nvPicPr>
          <p:cNvPr id="4098" name="Picture 2" descr="http://gfx.dlastudenta.pl/photos/uczelnie/nauka/dyplom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52484"/>
            <a:ext cx="3960440" cy="29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6390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111</TotalTime>
  <Words>633</Words>
  <PresentationFormat>Pokaz na ekranie (4:3)</PresentationFormat>
  <Paragraphs>32</Paragraphs>
  <Slides>13</Slides>
  <Notes>0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Techniczny</vt:lpstr>
      <vt:lpstr>INFORMATYK- PROGRAMISTA</vt:lpstr>
      <vt:lpstr>Ogólne informacje o zawdzie</vt:lpstr>
      <vt:lpstr>Slajd 3</vt:lpstr>
      <vt:lpstr>Praca programisty obecnie </vt:lpstr>
      <vt:lpstr>Slajd 5</vt:lpstr>
      <vt:lpstr>Co należy zrobić aby nim zostać?</vt:lpstr>
      <vt:lpstr>Slajd 7</vt:lpstr>
      <vt:lpstr>Slajd 8</vt:lpstr>
      <vt:lpstr>Co po studiach?</vt:lpstr>
      <vt:lpstr>Zarobki</vt:lpstr>
      <vt:lpstr>CO MOŻE ROBIĆ PROGRAMISTA</vt:lpstr>
      <vt:lpstr>Slajd 12</vt:lpstr>
      <vt:lpstr>WYKONALI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INFORMATYK- PROGRAMISTA</dc:title>
  <dc:creator>Dawid</dc:creator>
  <cp:lastModifiedBy>Dawid</cp:lastModifiedBy>
  <cp:revision>14</cp:revision>
  <dcterms:created xsi:type="dcterms:W3CDTF">2011-11-22T16:13:57Z</dcterms:created>
  <dcterms:modified xsi:type="dcterms:W3CDTF">2011-11-27T19:37:52Z</dcterms:modified>
</cp:coreProperties>
</file>