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60" r:id="rId5"/>
    <p:sldId id="262" r:id="rId6"/>
    <p:sldId id="282" r:id="rId7"/>
    <p:sldId id="261" r:id="rId8"/>
    <p:sldId id="263" r:id="rId9"/>
    <p:sldId id="264" r:id="rId10"/>
    <p:sldId id="265" r:id="rId11"/>
    <p:sldId id="283" r:id="rId12"/>
    <p:sldId id="266" r:id="rId13"/>
    <p:sldId id="267" r:id="rId14"/>
    <p:sldId id="287" r:id="rId15"/>
    <p:sldId id="268" r:id="rId16"/>
    <p:sldId id="269" r:id="rId17"/>
    <p:sldId id="284" r:id="rId18"/>
    <p:sldId id="270" r:id="rId19"/>
    <p:sldId id="271" r:id="rId20"/>
    <p:sldId id="288" r:id="rId21"/>
    <p:sldId id="289" r:id="rId22"/>
    <p:sldId id="272" r:id="rId23"/>
    <p:sldId id="273" r:id="rId24"/>
    <p:sldId id="285" r:id="rId25"/>
    <p:sldId id="274" r:id="rId26"/>
    <p:sldId id="290" r:id="rId27"/>
    <p:sldId id="275" r:id="rId28"/>
    <p:sldId id="291" r:id="rId29"/>
    <p:sldId id="292" r:id="rId30"/>
    <p:sldId id="293" r:id="rId31"/>
    <p:sldId id="276" r:id="rId32"/>
    <p:sldId id="277" r:id="rId33"/>
    <p:sldId id="286" r:id="rId34"/>
    <p:sldId id="278" r:id="rId35"/>
    <p:sldId id="279" r:id="rId36"/>
    <p:sldId id="280" r:id="rId37"/>
    <p:sldId id="294" r:id="rId38"/>
    <p:sldId id="295" r:id="rId39"/>
    <p:sldId id="296" r:id="rId40"/>
    <p:sldId id="281" r:id="rId41"/>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317" autoAdjust="0"/>
  </p:normalViewPr>
  <p:slideViewPr>
    <p:cSldViewPr>
      <p:cViewPr varScale="1">
        <p:scale>
          <a:sx n="104" d="100"/>
          <a:sy n="104" d="100"/>
        </p:scale>
        <p:origin x="-1188" y="6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C0D937-0414-4504-8AC1-3D7F27F2B8BA}" type="datetimeFigureOut">
              <a:rPr lang="pl-PL" smtClean="0"/>
              <a:pPr/>
              <a:t>2011-05-31</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30D2DE-3907-4AC4-8197-41682E4F2FBF}" type="slidenum">
              <a:rPr lang="pl-PL" smtClean="0"/>
              <a:pPr/>
              <a:t>‹#›</a:t>
            </a:fld>
            <a:endParaRPr lang="pl-P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BBBC0319-1111-4891-8D1F-1DCB418DFFC7}" type="datetimeFigureOut">
              <a:rPr lang="pl-PL" smtClean="0"/>
              <a:pPr/>
              <a:t>2011-05-31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640F9F1-1691-4ED1-B263-5E5FE01398B1}"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BBC0319-1111-4891-8D1F-1DCB418DFFC7}" type="datetimeFigureOut">
              <a:rPr lang="pl-PL" smtClean="0"/>
              <a:pPr/>
              <a:t>2011-05-31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640F9F1-1691-4ED1-B263-5E5FE01398B1}"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BBC0319-1111-4891-8D1F-1DCB418DFFC7}" type="datetimeFigureOut">
              <a:rPr lang="pl-PL" smtClean="0"/>
              <a:pPr/>
              <a:t>2011-05-31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640F9F1-1691-4ED1-B263-5E5FE01398B1}"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BBC0319-1111-4891-8D1F-1DCB418DFFC7}" type="datetimeFigureOut">
              <a:rPr lang="pl-PL" smtClean="0"/>
              <a:pPr/>
              <a:t>2011-05-31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640F9F1-1691-4ED1-B263-5E5FE01398B1}"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BBBC0319-1111-4891-8D1F-1DCB418DFFC7}" type="datetimeFigureOut">
              <a:rPr lang="pl-PL" smtClean="0"/>
              <a:pPr/>
              <a:t>2011-05-31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640F9F1-1691-4ED1-B263-5E5FE01398B1}"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BBBC0319-1111-4891-8D1F-1DCB418DFFC7}" type="datetimeFigureOut">
              <a:rPr lang="pl-PL" smtClean="0"/>
              <a:pPr/>
              <a:t>2011-05-31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2640F9F1-1691-4ED1-B263-5E5FE01398B1}"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BBBC0319-1111-4891-8D1F-1DCB418DFFC7}" type="datetimeFigureOut">
              <a:rPr lang="pl-PL" smtClean="0"/>
              <a:pPr/>
              <a:t>2011-05-31</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2640F9F1-1691-4ED1-B263-5E5FE01398B1}"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BBBC0319-1111-4891-8D1F-1DCB418DFFC7}" type="datetimeFigureOut">
              <a:rPr lang="pl-PL" smtClean="0"/>
              <a:pPr/>
              <a:t>2011-05-31</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2640F9F1-1691-4ED1-B263-5E5FE01398B1}"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BBC0319-1111-4891-8D1F-1DCB418DFFC7}" type="datetimeFigureOut">
              <a:rPr lang="pl-PL" smtClean="0"/>
              <a:pPr/>
              <a:t>2011-05-31</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2640F9F1-1691-4ED1-B263-5E5FE01398B1}"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BBC0319-1111-4891-8D1F-1DCB418DFFC7}" type="datetimeFigureOut">
              <a:rPr lang="pl-PL" smtClean="0"/>
              <a:pPr/>
              <a:t>2011-05-31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2640F9F1-1691-4ED1-B263-5E5FE01398B1}"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BBC0319-1111-4891-8D1F-1DCB418DFFC7}" type="datetimeFigureOut">
              <a:rPr lang="pl-PL" smtClean="0"/>
              <a:pPr/>
              <a:t>2011-05-31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2640F9F1-1691-4ED1-B263-5E5FE01398B1}"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C0319-1111-4891-8D1F-1DCB418DFFC7}" type="datetimeFigureOut">
              <a:rPr lang="pl-PL" smtClean="0"/>
              <a:pPr/>
              <a:t>2011-05-31</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40F9F1-1691-4ED1-B263-5E5FE01398B1}"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Prostokąt 1"/>
          <p:cNvSpPr/>
          <p:nvPr/>
        </p:nvSpPr>
        <p:spPr>
          <a:xfrm>
            <a:off x="0" y="4725144"/>
            <a:ext cx="9144000" cy="1938992"/>
          </a:xfrm>
          <a:prstGeom prst="rect">
            <a:avLst/>
          </a:prstGeom>
          <a:noFill/>
        </p:spPr>
        <p:txBody>
          <a:bodyPr wrap="square" lIns="91440" tIns="45720" rIns="91440" bIns="45720">
            <a:spAutoFit/>
          </a:bodyPr>
          <a:lstStyle/>
          <a:p>
            <a:pPr algn="ctr"/>
            <a:r>
              <a:rPr lang="pl-PL"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SZKOLNE              </a:t>
            </a:r>
            <a:br>
              <a:rPr lang="pl-PL"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pl-PL"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KOŁO EKOLOGICZNE</a:t>
            </a:r>
          </a:p>
          <a:p>
            <a:pPr algn="ctr"/>
            <a:r>
              <a:rPr lang="pl-PL"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CHORZELÓW</a:t>
            </a:r>
            <a:endParaRPr lang="pl-PL"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Prostokąt 2"/>
          <p:cNvSpPr/>
          <p:nvPr/>
        </p:nvSpPr>
        <p:spPr>
          <a:xfrm>
            <a:off x="0" y="0"/>
            <a:ext cx="9144000" cy="2585323"/>
          </a:xfrm>
          <a:prstGeom prst="rect">
            <a:avLst/>
          </a:prstGeom>
          <a:noFill/>
        </p:spPr>
        <p:txBody>
          <a:bodyPr wrap="square" lIns="91440" tIns="45720" rIns="91440" bIns="45720">
            <a:spAutoFit/>
          </a:bodyPr>
          <a:lstStyle/>
          <a:p>
            <a:pPr algn="ctr"/>
            <a:r>
              <a:rPr lang="pl-PL"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XXII EDYCJA OGÓLNOPOLSKIEJ AKCJI EKOLOGICZNEJ</a:t>
            </a:r>
          </a:p>
          <a:p>
            <a:pPr algn="ctr"/>
            <a:r>
              <a:rPr lang="pl-PL"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„FLOREK”</a:t>
            </a:r>
            <a:endParaRPr lang="pl-PL"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path path="rect">
            <a:fillToRect l="100000" t="100000"/>
          </a:path>
        </a:gradFill>
        <a:effectLst/>
      </p:bgPr>
    </p:bg>
    <p:spTree>
      <p:nvGrpSpPr>
        <p:cNvPr id="1" name=""/>
        <p:cNvGrpSpPr/>
        <p:nvPr/>
      </p:nvGrpSpPr>
      <p:grpSpPr>
        <a:xfrm>
          <a:off x="0" y="0"/>
          <a:ext cx="0" cy="0"/>
          <a:chOff x="0" y="0"/>
          <a:chExt cx="0" cy="0"/>
        </a:xfrm>
      </p:grpSpPr>
      <p:sp>
        <p:nvSpPr>
          <p:cNvPr id="2" name="Prostokąt 1"/>
          <p:cNvSpPr/>
          <p:nvPr/>
        </p:nvSpPr>
        <p:spPr>
          <a:xfrm>
            <a:off x="0" y="548680"/>
            <a:ext cx="9144000" cy="5678478"/>
          </a:xfrm>
          <a:prstGeom prst="rect">
            <a:avLst/>
          </a:prstGeom>
          <a:noFill/>
          <a:ln>
            <a:noFill/>
          </a:ln>
        </p:spPr>
        <p:txBody>
          <a:bodyPr wrap="square" lIns="91440" tIns="45720" rIns="91440" bIns="45720">
            <a:spAutoFit/>
          </a:bodyPr>
          <a:lstStyle/>
          <a:p>
            <a:pPr algn="ctr"/>
            <a:r>
              <a:rPr lang="pl-PL" sz="3300" b="1" dirty="0">
                <a:ln w="12700">
                  <a:solidFill>
                    <a:schemeClr val="bg1"/>
                  </a:solidFill>
                  <a:prstDash val="solid"/>
                </a:ln>
                <a:solidFill>
                  <a:schemeClr val="accent6">
                    <a:lumMod val="50000"/>
                  </a:schemeClr>
                </a:solidFill>
                <a:effectLst>
                  <a:outerShdw blurRad="41275" dist="20320" dir="1800000" algn="tl" rotWithShape="0">
                    <a:srgbClr val="000000">
                      <a:alpha val="40000"/>
                    </a:srgbClr>
                  </a:outerShdw>
                </a:effectLst>
              </a:rPr>
              <a:t>Drugie zadanie okazało się równie ciekawe. Zaprosiliśmy do szkoły panią kosmetyczkę. Przekazała nam wiele cennych informacji, które z pewnością wykorzystamy nie tylko przy realizacji zadań, ale także w życiu codziennym. Dowiedzieliśmy się jak ważną rolę pełnią owoce w kosmetyce a urozmaiceniem tych zajęć była możliwość wypróbowania „na własnej skórze” owocowych kosmetyków. Była to dla nas cenna lekcja. Na podstawie uzyskanych informacji wykonaliśmy prezentacje i </a:t>
            </a:r>
            <a:r>
              <a:rPr lang="pl-PL" sz="3300" b="1" dirty="0" smtClean="0">
                <a:ln w="12700">
                  <a:solidFill>
                    <a:schemeClr val="bg1"/>
                  </a:solidFill>
                  <a:prstDash val="solid"/>
                </a:ln>
                <a:solidFill>
                  <a:schemeClr val="accent6">
                    <a:lumMod val="50000"/>
                  </a:schemeClr>
                </a:solidFill>
                <a:effectLst>
                  <a:outerShdw blurRad="41275" dist="20320" dir="1800000" algn="tl" rotWithShape="0">
                    <a:srgbClr val="000000">
                      <a:alpha val="40000"/>
                    </a:srgbClr>
                  </a:outerShdw>
                </a:effectLst>
              </a:rPr>
              <a:t>poradniki.</a:t>
            </a:r>
            <a:endParaRPr lang="pl-PL" sz="3300" b="1" dirty="0">
              <a:ln w="12700">
                <a:solidFill>
                  <a:schemeClr val="bg1"/>
                </a:solidFill>
                <a:prstDash val="solid"/>
              </a:ln>
              <a:solidFill>
                <a:schemeClr val="accent6">
                  <a:lumMod val="50000"/>
                </a:schemeClr>
              </a:solidFill>
              <a:effectLst>
                <a:outerShdw blurRad="41275" dist="20320" dir="1800000" algn="tl" rotWithShape="0">
                  <a:srgbClr val="000000">
                    <a:alpha val="40000"/>
                  </a:srgbClr>
                </a:outerShdw>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Prostokąt 2"/>
          <p:cNvSpPr/>
          <p:nvPr/>
        </p:nvSpPr>
        <p:spPr>
          <a:xfrm>
            <a:off x="0" y="-1"/>
            <a:ext cx="9144000" cy="7094250"/>
          </a:xfrm>
          <a:prstGeom prst="rect">
            <a:avLst/>
          </a:prstGeom>
        </p:spPr>
        <p:txBody>
          <a:bodyPr wrap="square">
            <a:spAutoFit/>
          </a:bodyPr>
          <a:lstStyle/>
          <a:p>
            <a:pPr lvl="0" fontAlgn="base">
              <a:spcBef>
                <a:spcPct val="0"/>
              </a:spcBef>
              <a:spcAft>
                <a:spcPct val="0"/>
              </a:spcAft>
            </a:pPr>
            <a:r>
              <a:rPr lang="pl-PL" sz="1300" b="1" dirty="0" smtClean="0">
                <a:latin typeface="+mj-lt"/>
                <a:ea typeface="Times New Roman" pitchFamily="18" charset="0"/>
              </a:rPr>
              <a:t>Meldunek nr 2</a:t>
            </a:r>
            <a:endParaRPr lang="pl-PL" sz="1300" b="1" dirty="0" smtClean="0">
              <a:latin typeface="+mj-lt"/>
            </a:endParaRPr>
          </a:p>
          <a:p>
            <a:pPr lvl="0" eaLnBrk="0" fontAlgn="base" hangingPunct="0">
              <a:spcBef>
                <a:spcPct val="0"/>
              </a:spcBef>
              <a:spcAft>
                <a:spcPct val="0"/>
              </a:spcAft>
            </a:pPr>
            <a:r>
              <a:rPr lang="pl-PL" sz="1300" b="1" dirty="0" smtClean="0">
                <a:latin typeface="+mj-lt"/>
                <a:ea typeface="Times New Roman" pitchFamily="18" charset="0"/>
              </a:rPr>
              <a:t>                     My młodzi ekolodzy z Chorzelowa, meldujemy wykonanie drugiego z pięciu zadań Ogólnopolskiej Akcji Ekologicznej ,, Florek”:  ,, Owocowe kosmetyki”.</a:t>
            </a:r>
            <a:endParaRPr lang="pl-PL" sz="1300" b="1" dirty="0" smtClean="0">
              <a:latin typeface="+mj-lt"/>
            </a:endParaRPr>
          </a:p>
          <a:p>
            <a:pPr lvl="0" eaLnBrk="0" fontAlgn="base" hangingPunct="0">
              <a:spcBef>
                <a:spcPct val="0"/>
              </a:spcBef>
              <a:spcAft>
                <a:spcPct val="0"/>
              </a:spcAft>
            </a:pPr>
            <a:r>
              <a:rPr lang="pl-PL" sz="1300" b="1" dirty="0" smtClean="0">
                <a:latin typeface="+mj-lt"/>
                <a:ea typeface="Times New Roman" pitchFamily="18" charset="0"/>
              </a:rPr>
              <a:t>                     Przy realizacji tego zadania pomogła nam kosmetyczka, którą zaprosiliśmy do szkoły. Dzięki temu spotkaniu uzyskaliśmy wiele cennych informacji, które z pewnością wykorzystamy nie tylko przy realizacji zadań, ale także w życiu codziennym.</a:t>
            </a:r>
            <a:endParaRPr lang="pl-PL" sz="1300" b="1" dirty="0" smtClean="0">
              <a:latin typeface="+mj-lt"/>
            </a:endParaRPr>
          </a:p>
          <a:p>
            <a:pPr lvl="0" eaLnBrk="0" fontAlgn="base" hangingPunct="0">
              <a:spcBef>
                <a:spcPct val="0"/>
              </a:spcBef>
              <a:spcAft>
                <a:spcPct val="0"/>
              </a:spcAft>
            </a:pPr>
            <a:r>
              <a:rPr lang="pl-PL" sz="1300" b="1" dirty="0" smtClean="0">
                <a:latin typeface="+mj-lt"/>
                <a:ea typeface="Times New Roman" pitchFamily="18" charset="0"/>
              </a:rPr>
              <a:t>                     Nasze babcie, żeby jak najdłużej zachować młodość, nakładały papki z moreli, a przebarwienia rozjaśniały sokiem cytrynowym lub octem. To ich przepisy na maseczki stały się inspiracją dla laboratoriów firm kosmetycznych. Dzisiaj nowoczesne technologie pozwalają na pozyskiwanie z owoców cennych składników i przekształcanie ich w taki sposób, aby mogły przedostać się w głąb skóry.</a:t>
            </a:r>
            <a:endParaRPr lang="pl-PL" sz="1300" b="1" dirty="0" smtClean="0">
              <a:latin typeface="+mj-lt"/>
            </a:endParaRPr>
          </a:p>
          <a:p>
            <a:pPr lvl="0" eaLnBrk="0" fontAlgn="base" hangingPunct="0">
              <a:spcBef>
                <a:spcPct val="0"/>
              </a:spcBef>
              <a:spcAft>
                <a:spcPct val="0"/>
              </a:spcAft>
            </a:pPr>
            <a:r>
              <a:rPr lang="pl-PL" sz="1300" b="1" dirty="0" smtClean="0">
                <a:latin typeface="+mj-lt"/>
                <a:ea typeface="Times New Roman" pitchFamily="18" charset="0"/>
              </a:rPr>
              <a:t>                     Żeby składniki owocowe mogły znaleźć się w kosmetykach, owoce po zebraniu muszą przejść odpowiednią obróbkę. Najczęściej wyciska się z nich sok lub poddając działaniu alkoholu , gliceryny czy innych rozpuszczalników, robi ekstrakty. Z tłoczonych na zimno skórek lub pestek otrzymuje się oleje i olejki eteryczne , a ze zmiażdżonych owoców powstają pulpy, czyli papki, których używa się do produkcji kosmetyków.</a:t>
            </a:r>
            <a:endParaRPr lang="pl-PL" sz="1300" b="1" dirty="0" smtClean="0">
              <a:latin typeface="+mj-lt"/>
            </a:endParaRPr>
          </a:p>
          <a:p>
            <a:pPr lvl="0" eaLnBrk="0" fontAlgn="base" hangingPunct="0">
              <a:spcBef>
                <a:spcPct val="0"/>
              </a:spcBef>
              <a:spcAft>
                <a:spcPct val="0"/>
              </a:spcAft>
            </a:pPr>
            <a:r>
              <a:rPr lang="pl-PL" sz="1300" b="1" dirty="0" smtClean="0">
                <a:latin typeface="+mj-lt"/>
                <a:ea typeface="Times New Roman" pitchFamily="18" charset="0"/>
              </a:rPr>
              <a:t>                     Z owoców tworzy się też ekstrakty suche. Są to wysuszone, sproszkowane formy, które potem rozcieńcza się w różnych rozpuszczalnikach. W takim surowcu składników działających korzystnie na skórę jest najwięcej. W zależności od tego, jakie to substancje, kosmetyki owocowe mogą złuszczać, nawilżać, barwić, wybielać, hamować procesy starzenia czy po prostu pięknie pachnieć.</a:t>
            </a:r>
            <a:endParaRPr lang="pl-PL" sz="1300" b="1" dirty="0" smtClean="0">
              <a:latin typeface="+mj-lt"/>
            </a:endParaRPr>
          </a:p>
          <a:p>
            <a:pPr lvl="0" eaLnBrk="0" fontAlgn="base" hangingPunct="0">
              <a:spcBef>
                <a:spcPct val="0"/>
              </a:spcBef>
              <a:spcAft>
                <a:spcPct val="0"/>
              </a:spcAft>
            </a:pPr>
            <a:r>
              <a:rPr lang="pl-PL" sz="1300" b="1" dirty="0" smtClean="0">
                <a:latin typeface="+mj-lt"/>
                <a:ea typeface="Times New Roman" pitchFamily="18" charset="0"/>
              </a:rPr>
              <a:t>                      Uzyskaliśmy informacje na temat właściwości poszczególnych owoców, np. gruszki mają działanie przeciwtrądzikowe ,brzoskwinie, a w zasadzie ich zmielone pestki występują w balsamach do ciała, żelach pod prysznic, kremach do twarzy. Agrest i śliwki działają przeciw zmarszczkom.</a:t>
            </a:r>
            <a:endParaRPr lang="pl-PL" sz="1300" b="1" dirty="0" smtClean="0">
              <a:latin typeface="+mj-lt"/>
            </a:endParaRPr>
          </a:p>
          <a:p>
            <a:pPr lvl="0" eaLnBrk="0" fontAlgn="base" hangingPunct="0">
              <a:spcBef>
                <a:spcPct val="0"/>
              </a:spcBef>
              <a:spcAft>
                <a:spcPct val="0"/>
              </a:spcAft>
            </a:pPr>
            <a:r>
              <a:rPr lang="pl-PL" sz="1300" b="1" dirty="0" smtClean="0">
                <a:latin typeface="+mj-lt"/>
                <a:ea typeface="Times New Roman" pitchFamily="18" charset="0"/>
              </a:rPr>
              <a:t>                      Jednak to nie wszystko. Dowiedzieliśmy się również jak zbudowana jest skóra i jakich </a:t>
            </a:r>
            <a:r>
              <a:rPr lang="pl-PL" sz="1300" b="1" dirty="0" err="1" smtClean="0">
                <a:latin typeface="+mj-lt"/>
                <a:ea typeface="Times New Roman" pitchFamily="18" charset="0"/>
              </a:rPr>
              <a:t>peelingów</a:t>
            </a:r>
            <a:r>
              <a:rPr lang="pl-PL" sz="1300" b="1" dirty="0" smtClean="0">
                <a:latin typeface="+mj-lt"/>
                <a:ea typeface="Times New Roman" pitchFamily="18" charset="0"/>
              </a:rPr>
              <a:t> należy używać przy poszczególnych jej rodzajach. Zatem przy skórze tłustej należy wystrzegać się </a:t>
            </a:r>
            <a:r>
              <a:rPr lang="pl-PL" sz="1300" b="1" dirty="0" err="1" smtClean="0">
                <a:latin typeface="+mj-lt"/>
                <a:ea typeface="Times New Roman" pitchFamily="18" charset="0"/>
              </a:rPr>
              <a:t>peelingów</a:t>
            </a:r>
            <a:r>
              <a:rPr lang="pl-PL" sz="1300" b="1" dirty="0" smtClean="0">
                <a:latin typeface="+mj-lt"/>
                <a:ea typeface="Times New Roman" pitchFamily="18" charset="0"/>
              </a:rPr>
              <a:t> ziarnistych, do cery trądzikowej należy używać tych  z aktywnymi enzymami.</a:t>
            </a:r>
            <a:endParaRPr lang="pl-PL" sz="1300" b="1" dirty="0" smtClean="0">
              <a:latin typeface="+mj-lt"/>
            </a:endParaRPr>
          </a:p>
          <a:p>
            <a:pPr lvl="0" eaLnBrk="0" fontAlgn="base" hangingPunct="0">
              <a:spcBef>
                <a:spcPct val="0"/>
              </a:spcBef>
              <a:spcAft>
                <a:spcPct val="0"/>
              </a:spcAft>
            </a:pPr>
            <a:r>
              <a:rPr lang="pl-PL" sz="1300" b="1" dirty="0" smtClean="0">
                <a:latin typeface="+mj-lt"/>
                <a:ea typeface="Times New Roman" pitchFamily="18" charset="0"/>
              </a:rPr>
              <a:t>                    Ciało należy chronić przed promieniowaniem słonecznym, ponieważ poprzez opalanie w naszym organizmie wytwarzają się wolne rodniki, czyli nic innego jak toksyny. Do ochrony przed słońcem idealnie nadaje się wyciąg z arbuza, pełniący funkcję filtru przeciwsłonecznego.</a:t>
            </a:r>
            <a:endParaRPr lang="pl-PL" sz="1300" b="1" dirty="0" smtClean="0">
              <a:latin typeface="+mj-lt"/>
            </a:endParaRPr>
          </a:p>
          <a:p>
            <a:pPr lvl="0" eaLnBrk="0" fontAlgn="base" hangingPunct="0">
              <a:spcBef>
                <a:spcPct val="0"/>
              </a:spcBef>
              <a:spcAft>
                <a:spcPct val="0"/>
              </a:spcAft>
            </a:pPr>
            <a:r>
              <a:rPr lang="pl-PL" sz="1300" b="1" dirty="0" smtClean="0">
                <a:latin typeface="+mj-lt"/>
                <a:ea typeface="Times New Roman" pitchFamily="18" charset="0"/>
              </a:rPr>
              <a:t>                      Urozmaiceniem naszego spotkania kosmetyczką była możliwość wypróbowania na własnej skórze owocowych kosmetyków. Była to dla nas wspaniała i bardzo cenne lekcja wiedzy.</a:t>
            </a:r>
            <a:endParaRPr lang="pl-PL" sz="1300" b="1" dirty="0" smtClean="0">
              <a:latin typeface="+mj-lt"/>
            </a:endParaRPr>
          </a:p>
          <a:p>
            <a:pPr lvl="0" eaLnBrk="0" fontAlgn="base" hangingPunct="0">
              <a:spcBef>
                <a:spcPct val="0"/>
              </a:spcBef>
              <a:spcAft>
                <a:spcPct val="0"/>
              </a:spcAft>
            </a:pPr>
            <a:r>
              <a:rPr lang="pl-PL" sz="1300" b="1" dirty="0" smtClean="0">
                <a:latin typeface="+mj-lt"/>
                <a:ea typeface="Times New Roman" pitchFamily="18" charset="0"/>
              </a:rPr>
              <a:t>                    Na podstawie uzyskanych informacji wykonaliśmy poradniki i prezentacje, które zamierzamy zabrać ze sobą na zlot, jeden z nich wysyłamy w wersji elektronicznej.</a:t>
            </a:r>
            <a:endParaRPr lang="pl-PL" sz="1300" b="1" dirty="0" smtClean="0">
              <a:latin typeface="+mj-lt"/>
            </a:endParaRPr>
          </a:p>
          <a:p>
            <a:pPr lvl="0" algn="r" eaLnBrk="0" fontAlgn="base" hangingPunct="0">
              <a:spcBef>
                <a:spcPct val="0"/>
              </a:spcBef>
              <a:spcAft>
                <a:spcPct val="0"/>
              </a:spcAft>
            </a:pPr>
            <a:r>
              <a:rPr lang="pl-PL" sz="1300" b="1" dirty="0" smtClean="0">
                <a:latin typeface="+mj-lt"/>
                <a:ea typeface="Times New Roman" pitchFamily="18" charset="0"/>
              </a:rPr>
              <a:t>                                                                            Z harcerskim pozdrowieniem Czuwaj!</a:t>
            </a:r>
            <a:endParaRPr lang="pl-PL" sz="1300" b="1" dirty="0" smtClean="0">
              <a:latin typeface="+mj-lt"/>
            </a:endParaRPr>
          </a:p>
          <a:p>
            <a:pPr lvl="0" algn="r" eaLnBrk="0" fontAlgn="base" hangingPunct="0">
              <a:spcBef>
                <a:spcPct val="0"/>
              </a:spcBef>
              <a:spcAft>
                <a:spcPct val="0"/>
              </a:spcAft>
            </a:pPr>
            <a:r>
              <a:rPr lang="pl-PL" sz="1300" b="1" dirty="0" smtClean="0">
                <a:latin typeface="+mj-lt"/>
                <a:ea typeface="Times New Roman" pitchFamily="18" charset="0"/>
              </a:rPr>
              <a:t>                                                                                        Członkowie i opiekunowie</a:t>
            </a:r>
            <a:endParaRPr lang="pl-PL" sz="1300" b="1" dirty="0" smtClean="0">
              <a:latin typeface="+mj-lt"/>
            </a:endParaRPr>
          </a:p>
          <a:p>
            <a:pPr lvl="0" algn="r" eaLnBrk="0" fontAlgn="base" hangingPunct="0">
              <a:spcBef>
                <a:spcPct val="0"/>
              </a:spcBef>
              <a:spcAft>
                <a:spcPct val="0"/>
              </a:spcAft>
            </a:pPr>
            <a:r>
              <a:rPr lang="pl-PL" sz="1300" b="1" dirty="0" smtClean="0">
                <a:latin typeface="+mj-lt"/>
                <a:ea typeface="Times New Roman" pitchFamily="18" charset="0"/>
              </a:rPr>
              <a:t>                                                                                   Szkolnego Kola Ekologicznego</a:t>
            </a:r>
            <a:endParaRPr lang="pl-PL" sz="1300" b="1" dirty="0" smtClean="0">
              <a:latin typeface="+mj-lt"/>
            </a:endParaRPr>
          </a:p>
          <a:p>
            <a:pPr lvl="0" eaLnBrk="0" fontAlgn="base" hangingPunct="0">
              <a:spcBef>
                <a:spcPct val="0"/>
              </a:spcBef>
              <a:spcAft>
                <a:spcPct val="0"/>
              </a:spcAft>
            </a:pPr>
            <a:endParaRPr lang="pl-PL" sz="1300" b="1" dirty="0" smtClean="0">
              <a:latin typeface="+mj-l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path path="rect">
            <a:fillToRect l="100000" t="100000"/>
          </a:path>
        </a:gradFill>
        <a:effectLst/>
      </p:bgPr>
    </p:bg>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153219" y="116631"/>
            <a:ext cx="4490789" cy="3384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435" name="Picture 3"/>
          <p:cNvPicPr>
            <a:picLocks noChangeAspect="1" noChangeArrowheads="1"/>
          </p:cNvPicPr>
          <p:nvPr/>
        </p:nvPicPr>
        <p:blipFill>
          <a:blip r:embed="rId3" cstate="print"/>
          <a:srcRect/>
          <a:stretch>
            <a:fillRect/>
          </a:stretch>
        </p:blipFill>
        <p:spPr bwMode="auto">
          <a:xfrm>
            <a:off x="4860032" y="260648"/>
            <a:ext cx="4128459" cy="3096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436" name="Picture 4"/>
          <p:cNvPicPr>
            <a:picLocks noChangeAspect="1" noChangeArrowheads="1"/>
          </p:cNvPicPr>
          <p:nvPr/>
        </p:nvPicPr>
        <p:blipFill>
          <a:blip r:embed="rId4" cstate="print"/>
          <a:srcRect/>
          <a:stretch>
            <a:fillRect/>
          </a:stretch>
        </p:blipFill>
        <p:spPr bwMode="auto">
          <a:xfrm>
            <a:off x="179512" y="3717032"/>
            <a:ext cx="4464496" cy="3024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437" name="Picture 5"/>
          <p:cNvPicPr>
            <a:picLocks noChangeAspect="1" noChangeArrowheads="1"/>
          </p:cNvPicPr>
          <p:nvPr/>
        </p:nvPicPr>
        <p:blipFill>
          <a:blip r:embed="rId5" cstate="print"/>
          <a:srcRect/>
          <a:stretch>
            <a:fillRect/>
          </a:stretch>
        </p:blipFill>
        <p:spPr bwMode="auto">
          <a:xfrm>
            <a:off x="4860032" y="3573016"/>
            <a:ext cx="4091946" cy="31683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500" decel="50000" fill="hold">
                                          <p:stCondLst>
                                            <p:cond delay="0"/>
                                          </p:stCondLst>
                                        </p:cTn>
                                        <p:tgtEl>
                                          <p:spTgt spid="1843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843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8434"/>
                                        </p:tgtEl>
                                        <p:attrNameLst>
                                          <p:attrName>ppt_w</p:attrName>
                                        </p:attrNameLst>
                                      </p:cBhvr>
                                      <p:tavLst>
                                        <p:tav tm="0">
                                          <p:val>
                                            <p:strVal val="#ppt_w*.05"/>
                                          </p:val>
                                        </p:tav>
                                        <p:tav tm="100000">
                                          <p:val>
                                            <p:strVal val="#ppt_w"/>
                                          </p:val>
                                        </p:tav>
                                      </p:tavLst>
                                    </p:anim>
                                    <p:anim calcmode="lin" valueType="num">
                                      <p:cBhvr>
                                        <p:cTn id="10" dur="1000" fill="hold"/>
                                        <p:tgtEl>
                                          <p:spTgt spid="1843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843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843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843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8434"/>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8435"/>
                                        </p:tgtEl>
                                        <p:attrNameLst>
                                          <p:attrName>style.visibility</p:attrName>
                                        </p:attrNameLst>
                                      </p:cBhvr>
                                      <p:to>
                                        <p:strVal val="visible"/>
                                      </p:to>
                                    </p:set>
                                    <p:anim calcmode="lin" valueType="num">
                                      <p:cBhvr>
                                        <p:cTn id="19" dur="500" fill="hold"/>
                                        <p:tgtEl>
                                          <p:spTgt spid="18435"/>
                                        </p:tgtEl>
                                        <p:attrNameLst>
                                          <p:attrName>ppt_w</p:attrName>
                                        </p:attrNameLst>
                                      </p:cBhvr>
                                      <p:tavLst>
                                        <p:tav tm="0">
                                          <p:val>
                                            <p:fltVal val="0"/>
                                          </p:val>
                                        </p:tav>
                                        <p:tav tm="100000">
                                          <p:val>
                                            <p:strVal val="#ppt_w"/>
                                          </p:val>
                                        </p:tav>
                                      </p:tavLst>
                                    </p:anim>
                                    <p:anim calcmode="lin" valueType="num">
                                      <p:cBhvr>
                                        <p:cTn id="20" dur="500" fill="hold"/>
                                        <p:tgtEl>
                                          <p:spTgt spid="18435"/>
                                        </p:tgtEl>
                                        <p:attrNameLst>
                                          <p:attrName>ppt_h</p:attrName>
                                        </p:attrNameLst>
                                      </p:cBhvr>
                                      <p:tavLst>
                                        <p:tav tm="0">
                                          <p:val>
                                            <p:fltVal val="0"/>
                                          </p:val>
                                        </p:tav>
                                        <p:tav tm="100000">
                                          <p:val>
                                            <p:strVal val="#ppt_h"/>
                                          </p:val>
                                        </p:tav>
                                      </p:tavLst>
                                    </p:anim>
                                    <p:anim calcmode="lin" valueType="num">
                                      <p:cBhvr>
                                        <p:cTn id="21" dur="500" fill="hold"/>
                                        <p:tgtEl>
                                          <p:spTgt spid="18435"/>
                                        </p:tgtEl>
                                        <p:attrNameLst>
                                          <p:attrName>style.rotation</p:attrName>
                                        </p:attrNameLst>
                                      </p:cBhvr>
                                      <p:tavLst>
                                        <p:tav tm="0">
                                          <p:val>
                                            <p:fltVal val="360"/>
                                          </p:val>
                                        </p:tav>
                                        <p:tav tm="100000">
                                          <p:val>
                                            <p:fltVal val="0"/>
                                          </p:val>
                                        </p:tav>
                                      </p:tavLst>
                                    </p:anim>
                                    <p:animEffect transition="in" filter="fade">
                                      <p:cBhvr>
                                        <p:cTn id="22" dur="500"/>
                                        <p:tgtEl>
                                          <p:spTgt spid="18435"/>
                                        </p:tgtEl>
                                      </p:cBhvr>
                                    </p:animEffect>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nodeType="clickEffect">
                                  <p:stCondLst>
                                    <p:cond delay="0"/>
                                  </p:stCondLst>
                                  <p:childTnLst>
                                    <p:set>
                                      <p:cBhvr>
                                        <p:cTn id="26" dur="1" fill="hold">
                                          <p:stCondLst>
                                            <p:cond delay="0"/>
                                          </p:stCondLst>
                                        </p:cTn>
                                        <p:tgtEl>
                                          <p:spTgt spid="18436"/>
                                        </p:tgtEl>
                                        <p:attrNameLst>
                                          <p:attrName>style.visibility</p:attrName>
                                        </p:attrNameLst>
                                      </p:cBhvr>
                                      <p:to>
                                        <p:strVal val="visible"/>
                                      </p:to>
                                    </p:set>
                                    <p:animScale>
                                      <p:cBhvr>
                                        <p:cTn id="27" dur="1000" decel="50000" fill="hold">
                                          <p:stCondLst>
                                            <p:cond delay="0"/>
                                          </p:stCondLst>
                                        </p:cTn>
                                        <p:tgtEl>
                                          <p:spTgt spid="184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8436"/>
                                        </p:tgtEl>
                                        <p:attrNameLst>
                                          <p:attrName>ppt_x</p:attrName>
                                          <p:attrName>ppt_y</p:attrName>
                                        </p:attrNameLst>
                                      </p:cBhvr>
                                    </p:animMotion>
                                    <p:animEffect transition="in" filter="fade">
                                      <p:cBhvr>
                                        <p:cTn id="29" dur="1000"/>
                                        <p:tgtEl>
                                          <p:spTgt spid="18436"/>
                                        </p:tgtEl>
                                      </p:cBhvr>
                                    </p:animEffect>
                                  </p:childTnLst>
                                </p:cTn>
                              </p:par>
                            </p:childTnLst>
                          </p:cTn>
                        </p:par>
                      </p:childTnLst>
                    </p:cTn>
                  </p:par>
                  <p:par>
                    <p:cTn id="30" fill="hold">
                      <p:stCondLst>
                        <p:cond delay="indefinite"/>
                      </p:stCondLst>
                      <p:childTnLst>
                        <p:par>
                          <p:cTn id="31" fill="hold">
                            <p:stCondLst>
                              <p:cond delay="0"/>
                            </p:stCondLst>
                            <p:childTnLst>
                              <p:par>
                                <p:cTn id="32" presetID="39" presetClass="entr" presetSubtype="0" accel="100000" fill="hold" nodeType="clickEffect">
                                  <p:stCondLst>
                                    <p:cond delay="0"/>
                                  </p:stCondLst>
                                  <p:childTnLst>
                                    <p:set>
                                      <p:cBhvr>
                                        <p:cTn id="33" dur="1" fill="hold">
                                          <p:stCondLst>
                                            <p:cond delay="0"/>
                                          </p:stCondLst>
                                        </p:cTn>
                                        <p:tgtEl>
                                          <p:spTgt spid="18437"/>
                                        </p:tgtEl>
                                        <p:attrNameLst>
                                          <p:attrName>style.visibility</p:attrName>
                                        </p:attrNameLst>
                                      </p:cBhvr>
                                      <p:to>
                                        <p:strVal val="visible"/>
                                      </p:to>
                                    </p:set>
                                    <p:anim calcmode="lin" valueType="num">
                                      <p:cBhvr>
                                        <p:cTn id="34" dur="500" fill="hold"/>
                                        <p:tgtEl>
                                          <p:spTgt spid="18437"/>
                                        </p:tgtEl>
                                        <p:attrNameLst>
                                          <p:attrName>ppt_h</p:attrName>
                                        </p:attrNameLst>
                                      </p:cBhvr>
                                      <p:tavLst>
                                        <p:tav tm="0">
                                          <p:val>
                                            <p:strVal val="#ppt_h/20"/>
                                          </p:val>
                                        </p:tav>
                                        <p:tav tm="50000">
                                          <p:val>
                                            <p:strVal val="#ppt_h/20"/>
                                          </p:val>
                                        </p:tav>
                                        <p:tav tm="100000">
                                          <p:val>
                                            <p:strVal val="#ppt_h"/>
                                          </p:val>
                                        </p:tav>
                                      </p:tavLst>
                                    </p:anim>
                                    <p:anim calcmode="lin" valueType="num">
                                      <p:cBhvr>
                                        <p:cTn id="35" dur="500" fill="hold"/>
                                        <p:tgtEl>
                                          <p:spTgt spid="18437"/>
                                        </p:tgtEl>
                                        <p:attrNameLst>
                                          <p:attrName>ppt_w</p:attrName>
                                        </p:attrNameLst>
                                      </p:cBhvr>
                                      <p:tavLst>
                                        <p:tav tm="0">
                                          <p:val>
                                            <p:strVal val="#ppt_w+.3"/>
                                          </p:val>
                                        </p:tav>
                                        <p:tav tm="50000">
                                          <p:val>
                                            <p:strVal val="#ppt_w+.3"/>
                                          </p:val>
                                        </p:tav>
                                        <p:tav tm="100000">
                                          <p:val>
                                            <p:strVal val="#ppt_w"/>
                                          </p:val>
                                        </p:tav>
                                      </p:tavLst>
                                    </p:anim>
                                    <p:anim calcmode="lin" valueType="num">
                                      <p:cBhvr>
                                        <p:cTn id="36" dur="500" fill="hold"/>
                                        <p:tgtEl>
                                          <p:spTgt spid="18437"/>
                                        </p:tgtEl>
                                        <p:attrNameLst>
                                          <p:attrName>ppt_x</p:attrName>
                                        </p:attrNameLst>
                                      </p:cBhvr>
                                      <p:tavLst>
                                        <p:tav tm="0">
                                          <p:val>
                                            <p:strVal val="#ppt_x-.3"/>
                                          </p:val>
                                        </p:tav>
                                        <p:tav tm="50000">
                                          <p:val>
                                            <p:strVal val="#ppt_x"/>
                                          </p:val>
                                        </p:tav>
                                        <p:tav tm="100000">
                                          <p:val>
                                            <p:strVal val="#ppt_x"/>
                                          </p:val>
                                        </p:tav>
                                      </p:tavLst>
                                    </p:anim>
                                    <p:anim calcmode="lin" valueType="num">
                                      <p:cBhvr>
                                        <p:cTn id="37" dur="500" fill="hold"/>
                                        <p:tgtEl>
                                          <p:spTgt spid="184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path path="rect">
            <a:fillToRect l="100000" t="100000"/>
          </a:path>
        </a:gradFill>
        <a:effectLst/>
      </p:bgPr>
    </p:bg>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cstate="print"/>
          <a:srcRect/>
          <a:stretch>
            <a:fillRect/>
          </a:stretch>
        </p:blipFill>
        <p:spPr bwMode="auto">
          <a:xfrm>
            <a:off x="107504" y="116632"/>
            <a:ext cx="4176464" cy="31303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460" name="Picture 4"/>
          <p:cNvPicPr>
            <a:picLocks noChangeAspect="1" noChangeArrowheads="1"/>
          </p:cNvPicPr>
          <p:nvPr/>
        </p:nvPicPr>
        <p:blipFill>
          <a:blip r:embed="rId3" cstate="print"/>
          <a:srcRect/>
          <a:stretch>
            <a:fillRect/>
          </a:stretch>
        </p:blipFill>
        <p:spPr bwMode="auto">
          <a:xfrm>
            <a:off x="4499992" y="116632"/>
            <a:ext cx="4499992" cy="3431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461" name="Picture 5"/>
          <p:cNvPicPr>
            <a:picLocks noChangeAspect="1" noChangeArrowheads="1"/>
          </p:cNvPicPr>
          <p:nvPr/>
        </p:nvPicPr>
        <p:blipFill>
          <a:blip r:embed="rId4" cstate="print"/>
          <a:srcRect/>
          <a:stretch>
            <a:fillRect/>
          </a:stretch>
        </p:blipFill>
        <p:spPr bwMode="auto">
          <a:xfrm>
            <a:off x="179512" y="3429000"/>
            <a:ext cx="4125476" cy="3240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463" name="Picture 7"/>
          <p:cNvPicPr>
            <a:picLocks noChangeAspect="1" noChangeArrowheads="1"/>
          </p:cNvPicPr>
          <p:nvPr/>
        </p:nvPicPr>
        <p:blipFill>
          <a:blip r:embed="rId5" cstate="print"/>
          <a:srcRect/>
          <a:stretch>
            <a:fillRect/>
          </a:stretch>
        </p:blipFill>
        <p:spPr bwMode="auto">
          <a:xfrm>
            <a:off x="4572000" y="3789040"/>
            <a:ext cx="4377214" cy="2448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9463"/>
                                        </p:tgtEl>
                                        <p:attrNameLst>
                                          <p:attrName>style.visibility</p:attrName>
                                        </p:attrNameLst>
                                      </p:cBhvr>
                                      <p:to>
                                        <p:strVal val="visible"/>
                                      </p:to>
                                    </p:set>
                                    <p:animEffect transition="in" filter="wipe(down)">
                                      <p:cBhvr>
                                        <p:cTn id="7" dur="580">
                                          <p:stCondLst>
                                            <p:cond delay="0"/>
                                          </p:stCondLst>
                                        </p:cTn>
                                        <p:tgtEl>
                                          <p:spTgt spid="19463"/>
                                        </p:tgtEl>
                                      </p:cBhvr>
                                    </p:animEffect>
                                    <p:anim calcmode="lin" valueType="num">
                                      <p:cBhvr>
                                        <p:cTn id="8" dur="1822" tmFilter="0,0; 0.14,0.36; 0.43,0.73; 0.71,0.91; 1.0,1.0">
                                          <p:stCondLst>
                                            <p:cond delay="0"/>
                                          </p:stCondLst>
                                        </p:cTn>
                                        <p:tgtEl>
                                          <p:spTgt spid="1946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46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46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46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463"/>
                                        </p:tgtEl>
                                        <p:attrNameLst>
                                          <p:attrName>ppt_y</p:attrName>
                                        </p:attrNameLst>
                                      </p:cBhvr>
                                      <p:tavLst>
                                        <p:tav tm="0" fmla="#ppt_y-sin(pi*$)/81">
                                          <p:val>
                                            <p:fltVal val="0"/>
                                          </p:val>
                                        </p:tav>
                                        <p:tav tm="100000">
                                          <p:val>
                                            <p:fltVal val="1"/>
                                          </p:val>
                                        </p:tav>
                                      </p:tavLst>
                                    </p:anim>
                                    <p:animScale>
                                      <p:cBhvr>
                                        <p:cTn id="13" dur="26">
                                          <p:stCondLst>
                                            <p:cond delay="650"/>
                                          </p:stCondLst>
                                        </p:cTn>
                                        <p:tgtEl>
                                          <p:spTgt spid="19463"/>
                                        </p:tgtEl>
                                      </p:cBhvr>
                                      <p:to x="100000" y="60000"/>
                                    </p:animScale>
                                    <p:animScale>
                                      <p:cBhvr>
                                        <p:cTn id="14" dur="166" decel="50000">
                                          <p:stCondLst>
                                            <p:cond delay="676"/>
                                          </p:stCondLst>
                                        </p:cTn>
                                        <p:tgtEl>
                                          <p:spTgt spid="19463"/>
                                        </p:tgtEl>
                                      </p:cBhvr>
                                      <p:to x="100000" y="100000"/>
                                    </p:animScale>
                                    <p:animScale>
                                      <p:cBhvr>
                                        <p:cTn id="15" dur="26">
                                          <p:stCondLst>
                                            <p:cond delay="1312"/>
                                          </p:stCondLst>
                                        </p:cTn>
                                        <p:tgtEl>
                                          <p:spTgt spid="19463"/>
                                        </p:tgtEl>
                                      </p:cBhvr>
                                      <p:to x="100000" y="80000"/>
                                    </p:animScale>
                                    <p:animScale>
                                      <p:cBhvr>
                                        <p:cTn id="16" dur="166" decel="50000">
                                          <p:stCondLst>
                                            <p:cond delay="1338"/>
                                          </p:stCondLst>
                                        </p:cTn>
                                        <p:tgtEl>
                                          <p:spTgt spid="19463"/>
                                        </p:tgtEl>
                                      </p:cBhvr>
                                      <p:to x="100000" y="100000"/>
                                    </p:animScale>
                                    <p:animScale>
                                      <p:cBhvr>
                                        <p:cTn id="17" dur="26">
                                          <p:stCondLst>
                                            <p:cond delay="1642"/>
                                          </p:stCondLst>
                                        </p:cTn>
                                        <p:tgtEl>
                                          <p:spTgt spid="19463"/>
                                        </p:tgtEl>
                                      </p:cBhvr>
                                      <p:to x="100000" y="90000"/>
                                    </p:animScale>
                                    <p:animScale>
                                      <p:cBhvr>
                                        <p:cTn id="18" dur="166" decel="50000">
                                          <p:stCondLst>
                                            <p:cond delay="1668"/>
                                          </p:stCondLst>
                                        </p:cTn>
                                        <p:tgtEl>
                                          <p:spTgt spid="19463"/>
                                        </p:tgtEl>
                                      </p:cBhvr>
                                      <p:to x="100000" y="100000"/>
                                    </p:animScale>
                                    <p:animScale>
                                      <p:cBhvr>
                                        <p:cTn id="19" dur="26">
                                          <p:stCondLst>
                                            <p:cond delay="1808"/>
                                          </p:stCondLst>
                                        </p:cTn>
                                        <p:tgtEl>
                                          <p:spTgt spid="19463"/>
                                        </p:tgtEl>
                                      </p:cBhvr>
                                      <p:to x="100000" y="95000"/>
                                    </p:animScale>
                                    <p:animScale>
                                      <p:cBhvr>
                                        <p:cTn id="20" dur="166" decel="50000">
                                          <p:stCondLst>
                                            <p:cond delay="1834"/>
                                          </p:stCondLst>
                                        </p:cTn>
                                        <p:tgtEl>
                                          <p:spTgt spid="1946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nodeType="clickEffect">
                                  <p:stCondLst>
                                    <p:cond delay="0"/>
                                  </p:stCondLst>
                                  <p:childTnLst>
                                    <p:set>
                                      <p:cBhvr>
                                        <p:cTn id="24" dur="1" fill="hold">
                                          <p:stCondLst>
                                            <p:cond delay="0"/>
                                          </p:stCondLst>
                                        </p:cTn>
                                        <p:tgtEl>
                                          <p:spTgt spid="19460"/>
                                        </p:tgtEl>
                                        <p:attrNameLst>
                                          <p:attrName>style.visibility</p:attrName>
                                        </p:attrNameLst>
                                      </p:cBhvr>
                                      <p:to>
                                        <p:strVal val="visible"/>
                                      </p:to>
                                    </p:set>
                                    <p:animEffect transition="in" filter="fade">
                                      <p:cBhvr>
                                        <p:cTn id="25" dur="800" decel="100000"/>
                                        <p:tgtEl>
                                          <p:spTgt spid="19460"/>
                                        </p:tgtEl>
                                      </p:cBhvr>
                                    </p:animEffect>
                                    <p:anim calcmode="lin" valueType="num">
                                      <p:cBhvr>
                                        <p:cTn id="26" dur="800" decel="100000" fill="hold"/>
                                        <p:tgtEl>
                                          <p:spTgt spid="19460"/>
                                        </p:tgtEl>
                                        <p:attrNameLst>
                                          <p:attrName>style.rotation</p:attrName>
                                        </p:attrNameLst>
                                      </p:cBhvr>
                                      <p:tavLst>
                                        <p:tav tm="0">
                                          <p:val>
                                            <p:fltVal val="-90"/>
                                          </p:val>
                                        </p:tav>
                                        <p:tav tm="100000">
                                          <p:val>
                                            <p:fltVal val="0"/>
                                          </p:val>
                                        </p:tav>
                                      </p:tavLst>
                                    </p:anim>
                                    <p:anim calcmode="lin" valueType="num">
                                      <p:cBhvr>
                                        <p:cTn id="27" dur="800" decel="100000" fill="hold"/>
                                        <p:tgtEl>
                                          <p:spTgt spid="19460"/>
                                        </p:tgtEl>
                                        <p:attrNameLst>
                                          <p:attrName>ppt_x</p:attrName>
                                        </p:attrNameLst>
                                      </p:cBhvr>
                                      <p:tavLst>
                                        <p:tav tm="0">
                                          <p:val>
                                            <p:strVal val="#ppt_x+0.4"/>
                                          </p:val>
                                        </p:tav>
                                        <p:tav tm="100000">
                                          <p:val>
                                            <p:strVal val="#ppt_x-0.05"/>
                                          </p:val>
                                        </p:tav>
                                      </p:tavLst>
                                    </p:anim>
                                    <p:anim calcmode="lin" valueType="num">
                                      <p:cBhvr>
                                        <p:cTn id="28" dur="800" decel="100000" fill="hold"/>
                                        <p:tgtEl>
                                          <p:spTgt spid="19460"/>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9460"/>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9460"/>
                                        </p:tgtEl>
                                        <p:attrNameLst>
                                          <p:attrName>ppt_y</p:attrName>
                                        </p:attrNameLst>
                                      </p:cBhvr>
                                      <p:tavLst>
                                        <p:tav tm="0">
                                          <p:val>
                                            <p:strVal val="#ppt_y+0.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8" presetClass="entr" presetSubtype="0" accel="100000" fill="hold" nodeType="clickEffect">
                                  <p:stCondLst>
                                    <p:cond delay="0"/>
                                  </p:stCondLst>
                                  <p:childTnLst>
                                    <p:set>
                                      <p:cBhvr>
                                        <p:cTn id="34" dur="1" fill="hold">
                                          <p:stCondLst>
                                            <p:cond delay="0"/>
                                          </p:stCondLst>
                                        </p:cTn>
                                        <p:tgtEl>
                                          <p:spTgt spid="19461"/>
                                        </p:tgtEl>
                                        <p:attrNameLst>
                                          <p:attrName>style.visibility</p:attrName>
                                        </p:attrNameLst>
                                      </p:cBhvr>
                                      <p:to>
                                        <p:strVal val="visible"/>
                                      </p:to>
                                    </p:set>
                                    <p:anim calcmode="lin" valueType="num">
                                      <p:cBhvr>
                                        <p:cTn id="35" dur="500" fill="hold"/>
                                        <p:tgtEl>
                                          <p:spTgt spid="19461"/>
                                        </p:tgtEl>
                                        <p:attrNameLst>
                                          <p:attrName>ppt_w</p:attrName>
                                        </p:attrNameLst>
                                      </p:cBhvr>
                                      <p:tavLst>
                                        <p:tav tm="0">
                                          <p:val>
                                            <p:strVal val="#ppt_w*2.5"/>
                                          </p:val>
                                        </p:tav>
                                        <p:tav tm="100000">
                                          <p:val>
                                            <p:strVal val="#ppt_w"/>
                                          </p:val>
                                        </p:tav>
                                      </p:tavLst>
                                    </p:anim>
                                    <p:anim calcmode="lin" valueType="num">
                                      <p:cBhvr>
                                        <p:cTn id="36" dur="500" fill="hold"/>
                                        <p:tgtEl>
                                          <p:spTgt spid="19461"/>
                                        </p:tgtEl>
                                        <p:attrNameLst>
                                          <p:attrName>ppt_h</p:attrName>
                                        </p:attrNameLst>
                                      </p:cBhvr>
                                      <p:tavLst>
                                        <p:tav tm="0">
                                          <p:val>
                                            <p:strVal val="#ppt_h*0.01"/>
                                          </p:val>
                                        </p:tav>
                                        <p:tav tm="100000">
                                          <p:val>
                                            <p:strVal val="#ppt_h"/>
                                          </p:val>
                                        </p:tav>
                                      </p:tavLst>
                                    </p:anim>
                                    <p:anim calcmode="lin" valueType="num">
                                      <p:cBhvr>
                                        <p:cTn id="37" dur="500" fill="hold"/>
                                        <p:tgtEl>
                                          <p:spTgt spid="19461"/>
                                        </p:tgtEl>
                                        <p:attrNameLst>
                                          <p:attrName>ppt_x</p:attrName>
                                        </p:attrNameLst>
                                      </p:cBhvr>
                                      <p:tavLst>
                                        <p:tav tm="0">
                                          <p:val>
                                            <p:strVal val="#ppt_x"/>
                                          </p:val>
                                        </p:tav>
                                        <p:tav tm="100000">
                                          <p:val>
                                            <p:strVal val="#ppt_x"/>
                                          </p:val>
                                        </p:tav>
                                      </p:tavLst>
                                    </p:anim>
                                    <p:anim calcmode="lin" valueType="num">
                                      <p:cBhvr>
                                        <p:cTn id="38" dur="500" fill="hold"/>
                                        <p:tgtEl>
                                          <p:spTgt spid="19461"/>
                                        </p:tgtEl>
                                        <p:attrNameLst>
                                          <p:attrName>ppt_y</p:attrName>
                                        </p:attrNameLst>
                                      </p:cBhvr>
                                      <p:tavLst>
                                        <p:tav tm="0">
                                          <p:val>
                                            <p:strVal val="#ppt_h+1"/>
                                          </p:val>
                                        </p:tav>
                                        <p:tav tm="100000">
                                          <p:val>
                                            <p:strVal val="#ppt_y"/>
                                          </p:val>
                                        </p:tav>
                                      </p:tavLst>
                                    </p:anim>
                                    <p:animEffect transition="in" filter="fade">
                                      <p:cBhvr>
                                        <p:cTn id="39" dur="500"/>
                                        <p:tgtEl>
                                          <p:spTgt spid="19461"/>
                                        </p:tgtEl>
                                      </p:cBhvr>
                                    </p:animEffect>
                                  </p:childTnLst>
                                </p:cTn>
                              </p:par>
                            </p:childTnLst>
                          </p:cTn>
                        </p:par>
                      </p:childTnLst>
                    </p:cTn>
                  </p:par>
                  <p:par>
                    <p:cTn id="40" fill="hold">
                      <p:stCondLst>
                        <p:cond delay="indefinite"/>
                      </p:stCondLst>
                      <p:childTnLst>
                        <p:par>
                          <p:cTn id="41" fill="hold">
                            <p:stCondLst>
                              <p:cond delay="0"/>
                            </p:stCondLst>
                            <p:childTnLst>
                              <p:par>
                                <p:cTn id="42" presetID="49" presetClass="entr" presetSubtype="0" decel="100000" fill="hold" nodeType="clickEffect">
                                  <p:stCondLst>
                                    <p:cond delay="0"/>
                                  </p:stCondLst>
                                  <p:childTnLst>
                                    <p:set>
                                      <p:cBhvr>
                                        <p:cTn id="43" dur="1" fill="hold">
                                          <p:stCondLst>
                                            <p:cond delay="0"/>
                                          </p:stCondLst>
                                        </p:cTn>
                                        <p:tgtEl>
                                          <p:spTgt spid="19459"/>
                                        </p:tgtEl>
                                        <p:attrNameLst>
                                          <p:attrName>style.visibility</p:attrName>
                                        </p:attrNameLst>
                                      </p:cBhvr>
                                      <p:to>
                                        <p:strVal val="visible"/>
                                      </p:to>
                                    </p:set>
                                    <p:anim calcmode="lin" valueType="num">
                                      <p:cBhvr>
                                        <p:cTn id="44" dur="500" fill="hold"/>
                                        <p:tgtEl>
                                          <p:spTgt spid="19459"/>
                                        </p:tgtEl>
                                        <p:attrNameLst>
                                          <p:attrName>ppt_w</p:attrName>
                                        </p:attrNameLst>
                                      </p:cBhvr>
                                      <p:tavLst>
                                        <p:tav tm="0">
                                          <p:val>
                                            <p:fltVal val="0"/>
                                          </p:val>
                                        </p:tav>
                                        <p:tav tm="100000">
                                          <p:val>
                                            <p:strVal val="#ppt_w"/>
                                          </p:val>
                                        </p:tav>
                                      </p:tavLst>
                                    </p:anim>
                                    <p:anim calcmode="lin" valueType="num">
                                      <p:cBhvr>
                                        <p:cTn id="45" dur="500" fill="hold"/>
                                        <p:tgtEl>
                                          <p:spTgt spid="19459"/>
                                        </p:tgtEl>
                                        <p:attrNameLst>
                                          <p:attrName>ppt_h</p:attrName>
                                        </p:attrNameLst>
                                      </p:cBhvr>
                                      <p:tavLst>
                                        <p:tav tm="0">
                                          <p:val>
                                            <p:fltVal val="0"/>
                                          </p:val>
                                        </p:tav>
                                        <p:tav tm="100000">
                                          <p:val>
                                            <p:strVal val="#ppt_h"/>
                                          </p:val>
                                        </p:tav>
                                      </p:tavLst>
                                    </p:anim>
                                    <p:anim calcmode="lin" valueType="num">
                                      <p:cBhvr>
                                        <p:cTn id="46" dur="500" fill="hold"/>
                                        <p:tgtEl>
                                          <p:spTgt spid="19459"/>
                                        </p:tgtEl>
                                        <p:attrNameLst>
                                          <p:attrName>style.rotation</p:attrName>
                                        </p:attrNameLst>
                                      </p:cBhvr>
                                      <p:tavLst>
                                        <p:tav tm="0">
                                          <p:val>
                                            <p:fltVal val="360"/>
                                          </p:val>
                                        </p:tav>
                                        <p:tav tm="100000">
                                          <p:val>
                                            <p:fltVal val="0"/>
                                          </p:val>
                                        </p:tav>
                                      </p:tavLst>
                                    </p:anim>
                                    <p:animEffect transition="in" filter="fade">
                                      <p:cBhvr>
                                        <p:cTn id="47" dur="5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path path="rect">
            <a:fillToRect l="100000" t="100000"/>
          </a:path>
        </a:gradFill>
        <a:effectLst/>
      </p:bgPr>
    </p:bg>
    <p:spTree>
      <p:nvGrpSpPr>
        <p:cNvPr id="1" name=""/>
        <p:cNvGrpSpPr/>
        <p:nvPr/>
      </p:nvGrpSpPr>
      <p:grpSpPr>
        <a:xfrm>
          <a:off x="0" y="0"/>
          <a:ext cx="0" cy="0"/>
          <a:chOff x="0" y="0"/>
          <a:chExt cx="0" cy="0"/>
        </a:xfrm>
      </p:grpSpPr>
      <p:pic>
        <p:nvPicPr>
          <p:cNvPr id="46084" name="Picture 4"/>
          <p:cNvPicPr>
            <a:picLocks noChangeAspect="1" noChangeArrowheads="1"/>
          </p:cNvPicPr>
          <p:nvPr/>
        </p:nvPicPr>
        <p:blipFill>
          <a:blip r:embed="rId2" cstate="print"/>
          <a:srcRect/>
          <a:stretch>
            <a:fillRect/>
          </a:stretch>
        </p:blipFill>
        <p:spPr bwMode="auto">
          <a:xfrm>
            <a:off x="323528" y="476672"/>
            <a:ext cx="8568952" cy="4917099"/>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6084"/>
                                        </p:tgtEl>
                                        <p:attrNameLst>
                                          <p:attrName>style.visibility</p:attrName>
                                        </p:attrNameLst>
                                      </p:cBhvr>
                                      <p:to>
                                        <p:strVal val="visible"/>
                                      </p:to>
                                    </p:set>
                                    <p:anim calcmode="lin" valueType="num">
                                      <p:cBhvr>
                                        <p:cTn id="7" dur="500" fill="hold"/>
                                        <p:tgtEl>
                                          <p:spTgt spid="46084"/>
                                        </p:tgtEl>
                                        <p:attrNameLst>
                                          <p:attrName>ppt_w</p:attrName>
                                        </p:attrNameLst>
                                      </p:cBhvr>
                                      <p:tavLst>
                                        <p:tav tm="0">
                                          <p:val>
                                            <p:fltVal val="0"/>
                                          </p:val>
                                        </p:tav>
                                        <p:tav tm="100000">
                                          <p:val>
                                            <p:strVal val="#ppt_w"/>
                                          </p:val>
                                        </p:tav>
                                      </p:tavLst>
                                    </p:anim>
                                    <p:anim calcmode="lin" valueType="num">
                                      <p:cBhvr>
                                        <p:cTn id="8" dur="500" fill="hold"/>
                                        <p:tgtEl>
                                          <p:spTgt spid="4608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DCAC"/>
            </a:gs>
            <a:gs pos="12000">
              <a:srgbClr val="E6D78A"/>
            </a:gs>
            <a:gs pos="30000">
              <a:srgbClr val="C7AC4C"/>
            </a:gs>
            <a:gs pos="45000">
              <a:srgbClr val="E6D78A"/>
            </a:gs>
            <a:gs pos="77000">
              <a:srgbClr val="C7AC4C"/>
            </a:gs>
            <a:gs pos="100000">
              <a:srgbClr val="E6DCAC"/>
            </a:gs>
          </a:gsLst>
          <a:lin ang="2700000" scaled="1"/>
          <a:tileRect/>
        </a:gradFill>
        <a:effectLst/>
      </p:bgPr>
    </p:bg>
    <p:spTree>
      <p:nvGrpSpPr>
        <p:cNvPr id="1" name=""/>
        <p:cNvGrpSpPr/>
        <p:nvPr/>
      </p:nvGrpSpPr>
      <p:grpSpPr>
        <a:xfrm>
          <a:off x="0" y="0"/>
          <a:ext cx="0" cy="0"/>
          <a:chOff x="0" y="0"/>
          <a:chExt cx="0" cy="0"/>
        </a:xfrm>
      </p:grpSpPr>
      <p:sp>
        <p:nvSpPr>
          <p:cNvPr id="2" name="Prostokąt 1"/>
          <p:cNvSpPr/>
          <p:nvPr/>
        </p:nvSpPr>
        <p:spPr>
          <a:xfrm>
            <a:off x="0" y="692696"/>
            <a:ext cx="9144000" cy="1107996"/>
          </a:xfrm>
          <a:prstGeom prst="rect">
            <a:avLst/>
          </a:prstGeom>
          <a:noFill/>
        </p:spPr>
        <p:txBody>
          <a:bodyPr wrap="square" lIns="91440" tIns="45720" rIns="91440" bIns="45720">
            <a:spAutoFit/>
          </a:bodyPr>
          <a:lstStyle/>
          <a:p>
            <a:pPr algn="ctr"/>
            <a:r>
              <a:rPr lang="pl-PL" sz="6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ZADANIE 3</a:t>
            </a:r>
            <a:endParaRPr lang="pl-PL" sz="6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Prostokąt 3"/>
          <p:cNvSpPr/>
          <p:nvPr/>
        </p:nvSpPr>
        <p:spPr>
          <a:xfrm>
            <a:off x="0" y="1916832"/>
            <a:ext cx="9144000" cy="3108543"/>
          </a:xfrm>
          <a:prstGeom prst="rect">
            <a:avLst/>
          </a:prstGeom>
          <a:noFill/>
        </p:spPr>
        <p:txBody>
          <a:bodyPr wrap="square" lIns="91440" tIns="45720" rIns="91440" bIns="45720">
            <a:spAutoFit/>
          </a:bodyPr>
          <a:lstStyle/>
          <a:p>
            <a:pPr algn="ctr"/>
            <a:r>
              <a:rPr lang="pl-PL" sz="2800" b="1" cap="none" spc="0" dirty="0" smtClean="0">
                <a:ln w="635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Martwa natura – owoce. </a:t>
            </a:r>
          </a:p>
          <a:p>
            <a:pPr algn="ctr"/>
            <a:r>
              <a:rPr lang="pl-PL" sz="2800" b="1" cap="none" spc="0" dirty="0" smtClean="0">
                <a:ln w="635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Owoce to taki wdzięczny temat. </a:t>
            </a:r>
          </a:p>
          <a:p>
            <a:pPr algn="ctr"/>
            <a:r>
              <a:rPr lang="pl-PL" sz="2800" b="1" cap="none" spc="0" dirty="0" smtClean="0">
                <a:ln w="635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Wielu wybitnych artystów je malowało. </a:t>
            </a:r>
          </a:p>
          <a:p>
            <a:pPr algn="ctr"/>
            <a:r>
              <a:rPr lang="pl-PL" sz="2800" b="1" cap="none" spc="0" dirty="0" smtClean="0">
                <a:ln w="635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Spróbujcie i wy. </a:t>
            </a:r>
          </a:p>
          <a:p>
            <a:pPr algn="ctr"/>
            <a:r>
              <a:rPr lang="pl-PL" sz="2800" b="1" cap="none" spc="0" dirty="0" smtClean="0">
                <a:ln w="635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Wykonajcie dowolną techniką obraz przedstawiający owoce. Z wykonanych prac wybierzcie 3 i prześlijcie do sztabu akcji. Termin realizacji – do 31 marca 2011 r.</a:t>
            </a:r>
            <a:endParaRPr lang="pl-PL" sz="2800" b="1" cap="none" spc="0" dirty="0">
              <a:ln w="635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Scale>
                                      <p:cBhvr>
                                        <p:cTn id="15"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4"/>
                                        </p:tgtEl>
                                        <p:attrNameLst>
                                          <p:attrName>ppt_x</p:attrName>
                                          <p:attrName>ppt_y</p:attrName>
                                        </p:attrNameLst>
                                      </p:cBhvr>
                                    </p:animMotion>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DCAC"/>
            </a:gs>
            <a:gs pos="12000">
              <a:srgbClr val="E6D78A"/>
            </a:gs>
            <a:gs pos="30000">
              <a:srgbClr val="C7AC4C"/>
            </a:gs>
            <a:gs pos="45000">
              <a:srgbClr val="E6D78A"/>
            </a:gs>
            <a:gs pos="77000">
              <a:srgbClr val="C7AC4C"/>
            </a:gs>
            <a:gs pos="100000">
              <a:srgbClr val="E6DCAC"/>
            </a:gs>
          </a:gsLst>
          <a:lin ang="2700000" scaled="1"/>
          <a:tileRect/>
        </a:gradFill>
        <a:effectLst/>
      </p:bgPr>
    </p:bg>
    <p:spTree>
      <p:nvGrpSpPr>
        <p:cNvPr id="1" name=""/>
        <p:cNvGrpSpPr/>
        <p:nvPr/>
      </p:nvGrpSpPr>
      <p:grpSpPr>
        <a:xfrm>
          <a:off x="0" y="0"/>
          <a:ext cx="0" cy="0"/>
          <a:chOff x="0" y="0"/>
          <a:chExt cx="0" cy="0"/>
        </a:xfrm>
      </p:grpSpPr>
      <p:sp>
        <p:nvSpPr>
          <p:cNvPr id="3" name="Prostokąt 2"/>
          <p:cNvSpPr/>
          <p:nvPr/>
        </p:nvSpPr>
        <p:spPr>
          <a:xfrm>
            <a:off x="0" y="0"/>
            <a:ext cx="9144000" cy="6124754"/>
          </a:xfrm>
          <a:prstGeom prst="rect">
            <a:avLst/>
          </a:prstGeom>
          <a:noFill/>
        </p:spPr>
        <p:txBody>
          <a:bodyPr wrap="square" lIns="91440" tIns="45720" rIns="91440" bIns="45720">
            <a:spAutoFit/>
          </a:bodyPr>
          <a:lstStyle/>
          <a:p>
            <a:pPr algn="ctr"/>
            <a:endParaRPr lang="pl-PL" sz="2800" b="1" cap="none" spc="0" dirty="0" smtClean="0">
              <a:ln w="95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lgn="ctr"/>
            <a:r>
              <a:rPr lang="pl-PL" sz="2800" b="1" cap="none" spc="0" dirty="0" smtClean="0">
                <a:ln w="95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Zadanie polegało na namalowaniu dowolną techniką „martwej natury”. </a:t>
            </a:r>
            <a:r>
              <a:rPr lang="pl-PL" sz="2800" b="1" dirty="0" smtClean="0">
                <a:ln w="95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Zaczęliśmy od wyszukania informacji na temat tego gatunku malarstwa. </a:t>
            </a:r>
          </a:p>
          <a:p>
            <a:pPr algn="ctr"/>
            <a:r>
              <a:rPr lang="pl-PL" sz="2800" b="1" dirty="0" smtClean="0">
                <a:ln w="95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Podbudowani wiedzą teoretyczną, po obejrzeniu obrazów sławnych malarzy, postanowiliśmy wziąć z nich przykład. Bardzo zaangażowani przez kilka spotkań tworzyliśmy rozmaite kompozycje różnymi technikami. </a:t>
            </a:r>
          </a:p>
          <a:p>
            <a:pPr algn="ctr"/>
            <a:r>
              <a:rPr lang="pl-PL" sz="2800" b="1" dirty="0" smtClean="0">
                <a:ln w="95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Po skończonej pracy musieliśmy dokonać wyboru trzech najlepszych prac. Okazało się to bardzo trudne, bo wszyscy doskonale poradzili sobie z tym zadaniem. </a:t>
            </a:r>
          </a:p>
          <a:p>
            <a:pPr algn="ctr"/>
            <a:r>
              <a:rPr lang="pl-PL" sz="2800" b="1" dirty="0" smtClean="0">
                <a:ln w="95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Jednogłośnie stwierdziliśmy, </a:t>
            </a:r>
          </a:p>
          <a:p>
            <a:pPr algn="ctr"/>
            <a:r>
              <a:rPr lang="pl-PL" sz="2800" b="1" dirty="0" smtClean="0">
                <a:ln w="95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że najlepiej poradziła sobie nasza koleżanka Ola, malując przepiękne owoce farbami olejnymi. </a:t>
            </a:r>
            <a:endParaRPr lang="pl-PL" sz="2800" b="1" cap="none" spc="0" dirty="0">
              <a:ln w="95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DCAC"/>
            </a:gs>
            <a:gs pos="12000">
              <a:srgbClr val="E6D78A"/>
            </a:gs>
            <a:gs pos="30000">
              <a:srgbClr val="C7AC4C"/>
            </a:gs>
            <a:gs pos="45000">
              <a:srgbClr val="E6D78A"/>
            </a:gs>
            <a:gs pos="77000">
              <a:srgbClr val="C7AC4C"/>
            </a:gs>
            <a:gs pos="100000">
              <a:srgbClr val="E6DCAC"/>
            </a:gs>
          </a:gsLst>
          <a:lin ang="13500000" scaled="1"/>
          <a:tileRect/>
        </a:gradFill>
        <a:effectLst/>
      </p:bgPr>
    </p:bg>
    <p:spTree>
      <p:nvGrpSpPr>
        <p:cNvPr id="1" name=""/>
        <p:cNvGrpSpPr/>
        <p:nvPr/>
      </p:nvGrpSpPr>
      <p:grpSpPr>
        <a:xfrm>
          <a:off x="0" y="0"/>
          <a:ext cx="0" cy="0"/>
          <a:chOff x="0" y="0"/>
          <a:chExt cx="0" cy="0"/>
        </a:xfrm>
      </p:grpSpPr>
      <p:sp>
        <p:nvSpPr>
          <p:cNvPr id="3" name="Prostokąt 2"/>
          <p:cNvSpPr/>
          <p:nvPr/>
        </p:nvSpPr>
        <p:spPr>
          <a:xfrm>
            <a:off x="0" y="1"/>
            <a:ext cx="9144000" cy="5893921"/>
          </a:xfrm>
          <a:prstGeom prst="rect">
            <a:avLst/>
          </a:prstGeom>
        </p:spPr>
        <p:txBody>
          <a:bodyPr wrap="square">
            <a:spAutoFit/>
          </a:bodyPr>
          <a:lstStyle/>
          <a:p>
            <a:pPr lvl="0" indent="449263" algn="just" fontAlgn="base">
              <a:spcBef>
                <a:spcPct val="0"/>
              </a:spcBef>
              <a:spcAft>
                <a:spcPct val="0"/>
              </a:spcAft>
            </a:pPr>
            <a:r>
              <a:rPr lang="pl-PL" sz="1450" b="1" dirty="0" smtClean="0">
                <a:latin typeface="+mj-lt"/>
                <a:ea typeface="Times New Roman" pitchFamily="18" charset="0"/>
              </a:rPr>
              <a:t>Meldunek nr 3</a:t>
            </a:r>
            <a:endParaRPr lang="pl-PL" sz="1450" b="1" dirty="0" smtClean="0">
              <a:latin typeface="+mj-lt"/>
            </a:endParaRPr>
          </a:p>
          <a:p>
            <a:pPr lvl="0" indent="449263" algn="just" eaLnBrk="0" fontAlgn="base" hangingPunct="0">
              <a:spcBef>
                <a:spcPct val="0"/>
              </a:spcBef>
              <a:spcAft>
                <a:spcPct val="0"/>
              </a:spcAft>
            </a:pPr>
            <a:r>
              <a:rPr lang="pl-PL" sz="1450" b="1" dirty="0" smtClean="0">
                <a:latin typeface="+mj-lt"/>
                <a:ea typeface="Times New Roman" pitchFamily="18" charset="0"/>
              </a:rPr>
              <a:t>Członkowie Szkolnego Koła Ekologicznego meldują wykonanie trzeciego zadania w ramach Ogólnopolskiej Akcji Ekologicznej ,, Florek”, polegającego na namalowaniu techniką dowolną obrazów przedstawiających martwą naturę.</a:t>
            </a:r>
            <a:endParaRPr lang="pl-PL" sz="1450" b="1" dirty="0" smtClean="0">
              <a:latin typeface="+mj-lt"/>
            </a:endParaRPr>
          </a:p>
          <a:p>
            <a:pPr lvl="0" indent="449263" algn="just" eaLnBrk="0" fontAlgn="base" hangingPunct="0">
              <a:spcBef>
                <a:spcPct val="0"/>
              </a:spcBef>
              <a:spcAft>
                <a:spcPct val="0"/>
              </a:spcAft>
            </a:pPr>
            <a:r>
              <a:rPr lang="pl-PL" sz="1450" b="1" dirty="0" smtClean="0">
                <a:latin typeface="+mj-lt"/>
                <a:ea typeface="Times New Roman" pitchFamily="18" charset="0"/>
              </a:rPr>
              <a:t>Wykonanie prac plastycznych przysporzyło nam wielu wrażeń. Zaczęliśmy od wyszukiwania informacji na temat tego gatunku malarstwa.</a:t>
            </a:r>
            <a:endParaRPr lang="pl-PL" sz="1450" b="1" dirty="0" smtClean="0">
              <a:latin typeface="+mj-lt"/>
            </a:endParaRPr>
          </a:p>
          <a:p>
            <a:pPr lvl="0" indent="449263" algn="just" eaLnBrk="0" fontAlgn="base" hangingPunct="0">
              <a:spcBef>
                <a:spcPct val="0"/>
              </a:spcBef>
              <a:spcAft>
                <a:spcPct val="0"/>
              </a:spcAft>
            </a:pPr>
            <a:r>
              <a:rPr lang="pl-PL" sz="1450" b="1" dirty="0" smtClean="0">
                <a:latin typeface="+mj-lt"/>
                <a:ea typeface="Times New Roman" pitchFamily="18" charset="0"/>
              </a:rPr>
              <a:t>Dowiedzieliśmy się, że na obrazach przedstawiane są kompozycje składające się ze stosunkowo niewielkich, nieruchomych, najczęściej nieożywionych przedmiotów, dobranych ze względów kompozycyjno- estetycznych lub symbolicznych; np. owoce oznaczają płodność i obfitość rozumianą jako bogactwo i sukces, świeca jest wyobrażeniem materii i ducha, naczynia szklane często symbolizują śmierć, natomiast instrumenty muzyczne    i nuty są znakiem czegoś, co nie jest trwale, czegoś co przemija.</a:t>
            </a:r>
            <a:endParaRPr lang="pl-PL" sz="1450" b="1" dirty="0" smtClean="0">
              <a:latin typeface="+mj-lt"/>
            </a:endParaRPr>
          </a:p>
          <a:p>
            <a:pPr lvl="0" indent="449263" algn="just" eaLnBrk="0" fontAlgn="base" hangingPunct="0">
              <a:spcBef>
                <a:spcPct val="0"/>
              </a:spcBef>
              <a:spcAft>
                <a:spcPct val="0"/>
              </a:spcAft>
            </a:pPr>
            <a:r>
              <a:rPr lang="pl-PL" sz="1450" b="1" dirty="0" smtClean="0">
                <a:latin typeface="+mj-lt"/>
                <a:ea typeface="Times New Roman" pitchFamily="18" charset="0"/>
              </a:rPr>
              <a:t> Wiemy już także, że najwcześniejsze obrazy martwej natury pojawiły się w sztuce starożytnej. Pierwszą martwą naturę potraktowaną jako samodzielny temat namalował w 1504 roku Jacopo de </a:t>
            </a:r>
            <a:r>
              <a:rPr lang="pl-PL" sz="1450" b="1" dirty="0" err="1" smtClean="0">
                <a:latin typeface="+mj-lt"/>
                <a:ea typeface="Times New Roman" pitchFamily="18" charset="0"/>
              </a:rPr>
              <a:t>Barbari</a:t>
            </a:r>
            <a:r>
              <a:rPr lang="pl-PL" sz="1450" b="1" dirty="0" smtClean="0">
                <a:latin typeface="+mj-lt"/>
                <a:ea typeface="Times New Roman" pitchFamily="18" charset="0"/>
              </a:rPr>
              <a:t>. W XVI wieku martwe natury tworzyli też Caravaggio, Pieter </a:t>
            </a:r>
            <a:r>
              <a:rPr lang="pl-PL" sz="1450" b="1" dirty="0" err="1" smtClean="0">
                <a:latin typeface="+mj-lt"/>
                <a:ea typeface="Times New Roman" pitchFamily="18" charset="0"/>
              </a:rPr>
              <a:t>Aersten</a:t>
            </a:r>
            <a:r>
              <a:rPr lang="pl-PL" sz="1450" b="1" dirty="0" smtClean="0">
                <a:latin typeface="+mj-lt"/>
                <a:ea typeface="Times New Roman" pitchFamily="18" charset="0"/>
              </a:rPr>
              <a:t> i Joachim </a:t>
            </a:r>
            <a:r>
              <a:rPr lang="pl-PL" sz="1450" b="1" dirty="0" err="1" smtClean="0">
                <a:latin typeface="+mj-lt"/>
                <a:ea typeface="Times New Roman" pitchFamily="18" charset="0"/>
              </a:rPr>
              <a:t>Beuckelaer</a:t>
            </a:r>
            <a:r>
              <a:rPr lang="pl-PL" sz="1450" b="1" dirty="0" smtClean="0">
                <a:latin typeface="+mj-lt"/>
                <a:ea typeface="Times New Roman" pitchFamily="18" charset="0"/>
              </a:rPr>
              <a:t>. Fantastyczne postacie złożone z kwiatów i owoców tworzył manierysta Giuseppe </a:t>
            </a:r>
            <a:r>
              <a:rPr lang="pl-PL" sz="1450" b="1" dirty="0" err="1" smtClean="0">
                <a:latin typeface="+mj-lt"/>
                <a:ea typeface="Times New Roman" pitchFamily="18" charset="0"/>
              </a:rPr>
              <a:t>Arcimboldo</a:t>
            </a:r>
            <a:r>
              <a:rPr lang="pl-PL" sz="1450" b="1" dirty="0" smtClean="0">
                <a:latin typeface="+mj-lt"/>
                <a:ea typeface="Times New Roman" pitchFamily="18" charset="0"/>
              </a:rPr>
              <a:t>. Jako odrębny gatunek dziedzina ta  rozwinęła się w XVII wieku przede wszystkim w malarstwie holenderskim i flamandzkim. Szybko stała się bardzo popularna w całej Europie zachodniej.</a:t>
            </a:r>
            <a:endParaRPr lang="pl-PL" sz="1450" b="1" dirty="0" smtClean="0">
              <a:latin typeface="+mj-lt"/>
            </a:endParaRPr>
          </a:p>
          <a:p>
            <a:pPr lvl="0" indent="449263" algn="just" eaLnBrk="0" fontAlgn="base" hangingPunct="0">
              <a:spcBef>
                <a:spcPct val="0"/>
              </a:spcBef>
              <a:spcAft>
                <a:spcPct val="0"/>
              </a:spcAft>
            </a:pPr>
            <a:r>
              <a:rPr lang="pl-PL" sz="1450" b="1" dirty="0" smtClean="0">
                <a:latin typeface="+mj-lt"/>
                <a:ea typeface="Times New Roman" pitchFamily="18" charset="0"/>
              </a:rPr>
              <a:t>Podbudowani wiedzą teoretyczną, po obejrzeniu obrazów sławnych malarzy postanowiliśmy wziąć z nich przykład i sami namalować martwą naturę. Bardzo zaangażowani przez kilka spotkań tworzyliśmy rozmaite kompozycje różnymi technikami. Po skończonej pracy spojrzeliśmy na swoje dzieła i wszyscy niemalże jednogłośnie stwierdziliśmy, że najlepiej z zadaniem poradziła sobie nasza koleżanka Ola, która przepięknie namalowała owoce farbami olejnymi. Mieliśmy problem z wyborem dwóch pozostałych prac, bo wszystkie były równie interesujące. Jednak udało nam się podjąć decyzję. Oczywiście realizację tego zadania udokumentowaliśmy na zdjęciach, które będziemy prezentować na zlocie. Opracowaliśmy również katalog malarzy -  twórców martwej natury.</a:t>
            </a:r>
            <a:endParaRPr lang="pl-PL" sz="1450" b="1" dirty="0" smtClean="0">
              <a:latin typeface="+mj-lt"/>
            </a:endParaRPr>
          </a:p>
          <a:p>
            <a:pPr lvl="0" indent="449263" algn="just" eaLnBrk="0" fontAlgn="base" hangingPunct="0">
              <a:spcBef>
                <a:spcPct val="0"/>
              </a:spcBef>
              <a:spcAft>
                <a:spcPct val="0"/>
              </a:spcAft>
            </a:pPr>
            <a:r>
              <a:rPr lang="pl-PL" sz="1450" b="1" dirty="0" smtClean="0">
                <a:latin typeface="+mj-lt"/>
                <a:ea typeface="Times New Roman" pitchFamily="18" charset="0"/>
              </a:rPr>
              <a:t>Czekają nas jeszcze dwa bardzo ciekawe zadania, które mamy nadzieję uda nam się wykonać na czas. Trzymajcie za nas kciuki!</a:t>
            </a:r>
            <a:endParaRPr lang="pl-PL" sz="1450" b="1" dirty="0" smtClean="0">
              <a:latin typeface="+mj-lt"/>
            </a:endParaRPr>
          </a:p>
          <a:p>
            <a:pPr lvl="0" indent="449263" algn="just" eaLnBrk="0" fontAlgn="base" hangingPunct="0">
              <a:spcBef>
                <a:spcPct val="0"/>
              </a:spcBef>
              <a:spcAft>
                <a:spcPct val="0"/>
              </a:spcAft>
            </a:pPr>
            <a:r>
              <a:rPr lang="pl-PL" sz="1450" b="1" dirty="0" smtClean="0">
                <a:latin typeface="+mj-lt"/>
                <a:ea typeface="Times New Roman" pitchFamily="18" charset="0"/>
              </a:rPr>
              <a:t>Do meldunku dołączamy trzy wybrane przez członków koła prace plastyczne.</a:t>
            </a:r>
            <a:endParaRPr lang="pl-PL" sz="1450" b="1" dirty="0" smtClean="0">
              <a:latin typeface="+mj-lt"/>
            </a:endParaRPr>
          </a:p>
        </p:txBody>
      </p:sp>
      <p:sp>
        <p:nvSpPr>
          <p:cNvPr id="4" name="Prostokąt 3"/>
          <p:cNvSpPr/>
          <p:nvPr/>
        </p:nvSpPr>
        <p:spPr>
          <a:xfrm>
            <a:off x="3707904" y="5877272"/>
            <a:ext cx="5112568" cy="923330"/>
          </a:xfrm>
          <a:prstGeom prst="rect">
            <a:avLst/>
          </a:prstGeom>
        </p:spPr>
        <p:txBody>
          <a:bodyPr wrap="square">
            <a:spAutoFit/>
          </a:bodyPr>
          <a:lstStyle/>
          <a:p>
            <a:pPr lvl="0" algn="r" eaLnBrk="0" fontAlgn="base" hangingPunct="0">
              <a:spcBef>
                <a:spcPct val="0"/>
              </a:spcBef>
              <a:spcAft>
                <a:spcPct val="0"/>
              </a:spcAft>
            </a:pPr>
            <a:r>
              <a:rPr lang="pl-PL" b="1" dirty="0" smtClean="0">
                <a:ea typeface="Times New Roman" pitchFamily="18" charset="0"/>
              </a:rPr>
              <a:t> Z harcerskim pozdrowieniem Czuwaj!                                                                                        Członkowie i opiekunowie                                                                                 Szkolnego Kola Ekologicznego</a:t>
            </a:r>
            <a:endParaRPr lang="pl-PL"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4"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from="(-#ppt_w/2)" to="(#ppt_x)" calcmode="lin" valueType="num">
                                      <p:cBhvr>
                                        <p:cTn id="14" dur="600" fill="hold">
                                          <p:stCondLst>
                                            <p:cond delay="0"/>
                                          </p:stCondLst>
                                        </p:cTn>
                                        <p:tgtEl>
                                          <p:spTgt spid="4"/>
                                        </p:tgtEl>
                                        <p:attrNameLst>
                                          <p:attrName>ppt_x</p:attrName>
                                        </p:attrNameLst>
                                      </p:cBhvr>
                                    </p:anim>
                                    <p:anim from="0" to="-1.0" calcmode="lin" valueType="num">
                                      <p:cBhvr>
                                        <p:cTn id="15" dur="200" decel="50000" autoRev="1" fill="hold">
                                          <p:stCondLst>
                                            <p:cond delay="600"/>
                                          </p:stCondLst>
                                        </p:cTn>
                                        <p:tgtEl>
                                          <p:spTgt spid="4"/>
                                        </p:tgtEl>
                                        <p:attrNameLst>
                                          <p:attrName>xshear</p:attrName>
                                        </p:attrNameLst>
                                      </p:cBhvr>
                                    </p:anim>
                                    <p:animScale>
                                      <p:cBhvr>
                                        <p:cTn id="16" dur="200" decel="100000" autoRev="1" fill="hold">
                                          <p:stCondLst>
                                            <p:cond delay="600"/>
                                          </p:stCondLst>
                                        </p:cTn>
                                        <p:tgtEl>
                                          <p:spTgt spid="4"/>
                                        </p:tgtEl>
                                      </p:cBhvr>
                                      <p:from x="100000" y="100000"/>
                                      <p:to x="80000" y="100000"/>
                                    </p:animScale>
                                    <p:anim by="(#ppt_h/3+#ppt_w*0.1)" calcmode="lin" valueType="num">
                                      <p:cBhvr additive="sum">
                                        <p:cTn id="17" dur="200" decel="100000" autoRev="1" fill="hold">
                                          <p:stCondLst>
                                            <p:cond delay="600"/>
                                          </p:stCondLst>
                                        </p:cTn>
                                        <p:tgtEl>
                                          <p:spTgt spid="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DCAC"/>
            </a:gs>
            <a:gs pos="12000">
              <a:srgbClr val="E6D78A"/>
            </a:gs>
            <a:gs pos="30000">
              <a:srgbClr val="C7AC4C"/>
            </a:gs>
            <a:gs pos="45000">
              <a:srgbClr val="E6D78A"/>
            </a:gs>
            <a:gs pos="77000">
              <a:srgbClr val="C7AC4C"/>
            </a:gs>
            <a:gs pos="100000">
              <a:srgbClr val="E6DCAC"/>
            </a:gs>
          </a:gsLst>
          <a:lin ang="2700000" scaled="0"/>
          <a:tileRect/>
        </a:gra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79512" y="116632"/>
            <a:ext cx="4248472" cy="33972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2" name="Picture 4"/>
          <p:cNvPicPr>
            <a:picLocks noChangeAspect="1" noChangeArrowheads="1"/>
          </p:cNvPicPr>
          <p:nvPr/>
        </p:nvPicPr>
        <p:blipFill>
          <a:blip r:embed="rId3" cstate="print"/>
          <a:srcRect/>
          <a:stretch>
            <a:fillRect/>
          </a:stretch>
        </p:blipFill>
        <p:spPr bwMode="auto">
          <a:xfrm>
            <a:off x="1979712" y="3645024"/>
            <a:ext cx="5328592" cy="30469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337" name="Picture 1"/>
          <p:cNvPicPr>
            <a:picLocks noChangeAspect="1" noChangeArrowheads="1"/>
          </p:cNvPicPr>
          <p:nvPr/>
        </p:nvPicPr>
        <p:blipFill>
          <a:blip r:embed="rId4" cstate="print"/>
          <a:srcRect/>
          <a:stretch>
            <a:fillRect/>
          </a:stretch>
        </p:blipFill>
        <p:spPr bwMode="auto">
          <a:xfrm>
            <a:off x="4572000" y="116632"/>
            <a:ext cx="4516516" cy="33843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800" decel="100000"/>
                                        <p:tgtEl>
                                          <p:spTgt spid="2050"/>
                                        </p:tgtEl>
                                      </p:cBhvr>
                                    </p:animEffect>
                                    <p:anim calcmode="lin" valueType="num">
                                      <p:cBhvr>
                                        <p:cTn id="8" dur="800" decel="100000" fill="hold"/>
                                        <p:tgtEl>
                                          <p:spTgt spid="2050"/>
                                        </p:tgtEl>
                                        <p:attrNameLst>
                                          <p:attrName>style.rotation</p:attrName>
                                        </p:attrNameLst>
                                      </p:cBhvr>
                                      <p:tavLst>
                                        <p:tav tm="0">
                                          <p:val>
                                            <p:fltVal val="-90"/>
                                          </p:val>
                                        </p:tav>
                                        <p:tav tm="100000">
                                          <p:val>
                                            <p:fltVal val="0"/>
                                          </p:val>
                                        </p:tav>
                                      </p:tavLst>
                                    </p:anim>
                                    <p:anim calcmode="lin" valueType="num">
                                      <p:cBhvr>
                                        <p:cTn id="9" dur="800" decel="100000" fill="hold"/>
                                        <p:tgtEl>
                                          <p:spTgt spid="2050"/>
                                        </p:tgtEl>
                                        <p:attrNameLst>
                                          <p:attrName>ppt_x</p:attrName>
                                        </p:attrNameLst>
                                      </p:cBhvr>
                                      <p:tavLst>
                                        <p:tav tm="0">
                                          <p:val>
                                            <p:strVal val="#ppt_x+0.4"/>
                                          </p:val>
                                        </p:tav>
                                        <p:tav tm="100000">
                                          <p:val>
                                            <p:strVal val="#ppt_x-0.05"/>
                                          </p:val>
                                        </p:tav>
                                      </p:tavLst>
                                    </p:anim>
                                    <p:anim calcmode="lin" valueType="num">
                                      <p:cBhvr>
                                        <p:cTn id="10" dur="800" decel="100000" fill="hold"/>
                                        <p:tgtEl>
                                          <p:spTgt spid="205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05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05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nodeType="clickEffect">
                                  <p:stCondLst>
                                    <p:cond delay="0"/>
                                  </p:stCondLst>
                                  <p:childTnLst>
                                    <p:set>
                                      <p:cBhvr>
                                        <p:cTn id="16" dur="1" fill="hold">
                                          <p:stCondLst>
                                            <p:cond delay="0"/>
                                          </p:stCondLst>
                                        </p:cTn>
                                        <p:tgtEl>
                                          <p:spTgt spid="14337"/>
                                        </p:tgtEl>
                                        <p:attrNameLst>
                                          <p:attrName>style.visibility</p:attrName>
                                        </p:attrNameLst>
                                      </p:cBhvr>
                                      <p:to>
                                        <p:strVal val="visible"/>
                                      </p:to>
                                    </p:set>
                                    <p:anim calcmode="lin" valueType="num">
                                      <p:cBhvr>
                                        <p:cTn id="17" dur="500" fill="hold"/>
                                        <p:tgtEl>
                                          <p:spTgt spid="14337"/>
                                        </p:tgtEl>
                                        <p:attrNameLst>
                                          <p:attrName>ppt_w</p:attrName>
                                        </p:attrNameLst>
                                      </p:cBhvr>
                                      <p:tavLst>
                                        <p:tav tm="0">
                                          <p:val>
                                            <p:fltVal val="0"/>
                                          </p:val>
                                        </p:tav>
                                        <p:tav tm="100000">
                                          <p:val>
                                            <p:strVal val="#ppt_w"/>
                                          </p:val>
                                        </p:tav>
                                      </p:tavLst>
                                    </p:anim>
                                    <p:anim calcmode="lin" valueType="num">
                                      <p:cBhvr>
                                        <p:cTn id="18" dur="500" fill="hold"/>
                                        <p:tgtEl>
                                          <p:spTgt spid="14337"/>
                                        </p:tgtEl>
                                        <p:attrNameLst>
                                          <p:attrName>ppt_h</p:attrName>
                                        </p:attrNameLst>
                                      </p:cBhvr>
                                      <p:tavLst>
                                        <p:tav tm="0">
                                          <p:val>
                                            <p:fltVal val="0"/>
                                          </p:val>
                                        </p:tav>
                                        <p:tav tm="100000">
                                          <p:val>
                                            <p:strVal val="#ppt_h"/>
                                          </p:val>
                                        </p:tav>
                                      </p:tavLst>
                                    </p:anim>
                                    <p:anim calcmode="lin" valueType="num">
                                      <p:cBhvr>
                                        <p:cTn id="19" dur="500" fill="hold"/>
                                        <p:tgtEl>
                                          <p:spTgt spid="14337"/>
                                        </p:tgtEl>
                                        <p:attrNameLst>
                                          <p:attrName>style.rotation</p:attrName>
                                        </p:attrNameLst>
                                      </p:cBhvr>
                                      <p:tavLst>
                                        <p:tav tm="0">
                                          <p:val>
                                            <p:fltVal val="360"/>
                                          </p:val>
                                        </p:tav>
                                        <p:tav tm="100000">
                                          <p:val>
                                            <p:fltVal val="0"/>
                                          </p:val>
                                        </p:tav>
                                      </p:tavLst>
                                    </p:anim>
                                    <p:animEffect transition="in" filter="fade">
                                      <p:cBhvr>
                                        <p:cTn id="20" dur="500"/>
                                        <p:tgtEl>
                                          <p:spTgt spid="14337"/>
                                        </p:tgtEl>
                                      </p:cBhvr>
                                    </p:animEffect>
                                  </p:childTnLst>
                                </p:cTn>
                              </p:par>
                            </p:childTnLst>
                          </p:cTn>
                        </p:par>
                      </p:childTnLst>
                    </p:cTn>
                  </p:par>
                  <p:par>
                    <p:cTn id="21" fill="hold">
                      <p:stCondLst>
                        <p:cond delay="indefinite"/>
                      </p:stCondLst>
                      <p:childTnLst>
                        <p:par>
                          <p:cTn id="22" fill="hold">
                            <p:stCondLst>
                              <p:cond delay="0"/>
                            </p:stCondLst>
                            <p:childTnLst>
                              <p:par>
                                <p:cTn id="23" presetID="19" presetClass="entr" presetSubtype="10"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p:cTn id="25" dur="5000" fill="hold"/>
                                        <p:tgtEl>
                                          <p:spTgt spid="2052"/>
                                        </p:tgtEl>
                                        <p:attrNameLst>
                                          <p:attrName>ppt_w</p:attrName>
                                        </p:attrNameLst>
                                      </p:cBhvr>
                                      <p:tavLst>
                                        <p:tav tm="0" fmla="#ppt_w*sin(2.5*pi*$)">
                                          <p:val>
                                            <p:fltVal val="0"/>
                                          </p:val>
                                        </p:tav>
                                        <p:tav tm="100000">
                                          <p:val>
                                            <p:fltVal val="1"/>
                                          </p:val>
                                        </p:tav>
                                      </p:tavLst>
                                    </p:anim>
                                    <p:anim calcmode="lin" valueType="num">
                                      <p:cBhvr>
                                        <p:cTn id="26" dur="5000" fill="hold"/>
                                        <p:tgtEl>
                                          <p:spTgt spid="20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2700000" scaled="0"/>
        </a:gra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23528" y="620688"/>
            <a:ext cx="3686175" cy="4914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5" name="Picture 3"/>
          <p:cNvPicPr>
            <a:picLocks noChangeAspect="1" noChangeArrowheads="1"/>
          </p:cNvPicPr>
          <p:nvPr/>
        </p:nvPicPr>
        <p:blipFill>
          <a:blip r:embed="rId3" cstate="print"/>
          <a:srcRect/>
          <a:stretch>
            <a:fillRect/>
          </a:stretch>
        </p:blipFill>
        <p:spPr bwMode="auto">
          <a:xfrm>
            <a:off x="4211960" y="116632"/>
            <a:ext cx="4800533" cy="36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7" name="Picture 5"/>
          <p:cNvPicPr>
            <a:picLocks noChangeAspect="1" noChangeArrowheads="1"/>
          </p:cNvPicPr>
          <p:nvPr/>
        </p:nvPicPr>
        <p:blipFill>
          <a:blip r:embed="rId4" cstate="print"/>
          <a:srcRect/>
          <a:stretch>
            <a:fillRect/>
          </a:stretch>
        </p:blipFill>
        <p:spPr bwMode="auto">
          <a:xfrm>
            <a:off x="4499992" y="3933056"/>
            <a:ext cx="4104456" cy="25835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style.rotation</p:attrName>
                                        </p:attrNameLst>
                                      </p:cBhvr>
                                      <p:tavLst>
                                        <p:tav tm="0">
                                          <p:val>
                                            <p:fltVal val="720"/>
                                          </p:val>
                                        </p:tav>
                                        <p:tav tm="100000">
                                          <p:val>
                                            <p:fltVal val="0"/>
                                          </p:val>
                                        </p:tav>
                                      </p:tavLst>
                                    </p:anim>
                                    <p:anim calcmode="lin" valueType="num">
                                      <p:cBhvr>
                                        <p:cTn id="9" dur="2000" fill="hold"/>
                                        <p:tgtEl>
                                          <p:spTgt spid="3074"/>
                                        </p:tgtEl>
                                        <p:attrNameLst>
                                          <p:attrName>ppt_h</p:attrName>
                                        </p:attrNameLst>
                                      </p:cBhvr>
                                      <p:tavLst>
                                        <p:tav tm="0">
                                          <p:val>
                                            <p:fltVal val="0"/>
                                          </p:val>
                                        </p:tav>
                                        <p:tav tm="100000">
                                          <p:val>
                                            <p:strVal val="#ppt_h"/>
                                          </p:val>
                                        </p:tav>
                                      </p:tavLst>
                                    </p:anim>
                                    <p:anim calcmode="lin" valueType="num">
                                      <p:cBhvr>
                                        <p:cTn id="10" dur="2000" fill="hold"/>
                                        <p:tgtEl>
                                          <p:spTgt spid="307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animEffect transition="in" filter="plus(in)">
                                      <p:cBhvr>
                                        <p:cTn id="15" dur="2000"/>
                                        <p:tgtEl>
                                          <p:spTgt spid="3075"/>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childTnLst>
                                    <p:set>
                                      <p:cBhvr>
                                        <p:cTn id="19" dur="1" fill="hold">
                                          <p:stCondLst>
                                            <p:cond delay="0"/>
                                          </p:stCondLst>
                                        </p:cTn>
                                        <p:tgtEl>
                                          <p:spTgt spid="3077"/>
                                        </p:tgtEl>
                                        <p:attrNameLst>
                                          <p:attrName>style.visibility</p:attrName>
                                        </p:attrNameLst>
                                      </p:cBhvr>
                                      <p:to>
                                        <p:strVal val="visible"/>
                                      </p:to>
                                    </p:set>
                                    <p:animEffect transition="in" filter="wedge">
                                      <p:cBhvr>
                                        <p:cTn id="20" dur="2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Prostokąt 1"/>
          <p:cNvSpPr/>
          <p:nvPr/>
        </p:nvSpPr>
        <p:spPr>
          <a:xfrm>
            <a:off x="0" y="0"/>
            <a:ext cx="9144000"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pl-PL"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SKE znowu w akcji! </a:t>
            </a:r>
            <a:endParaRPr lang="pl-PL"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Prostokąt 2"/>
          <p:cNvSpPr/>
          <p:nvPr/>
        </p:nvSpPr>
        <p:spPr>
          <a:xfrm>
            <a:off x="0" y="764704"/>
            <a:ext cx="9144000" cy="6370975"/>
          </a:xfrm>
          <a:prstGeom prst="rect">
            <a:avLst/>
          </a:prstGeom>
          <a:noFill/>
        </p:spPr>
        <p:txBody>
          <a:bodyPr wrap="square" lIns="91440" tIns="45720" rIns="91440" bIns="45720">
            <a:spAutoFit/>
          </a:bodyPr>
          <a:lstStyle/>
          <a:p>
            <a:pPr algn="ctr"/>
            <a:endParaRPr lang="pl-PL" sz="10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a:p>
            <a:endParaRPr lang="pl-PL"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endParaRPr lang="pl-PL" sz="10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a:p>
            <a:pPr algn="ctr"/>
            <a:endParaRPr lang="pl-PL" sz="1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endParaRPr lang="pl-PL" sz="10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a:p>
            <a:pPr algn="ctr"/>
            <a:endParaRPr lang="pl-PL" sz="1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endParaRPr lang="pl-PL" sz="10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a:p>
            <a:pPr algn="ctr"/>
            <a:endParaRPr lang="pl-PL" sz="1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endParaRPr lang="pl-PL" sz="10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a:p>
            <a:pPr algn="ctr"/>
            <a:endParaRPr lang="pl-PL" sz="1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endParaRPr lang="pl-PL" sz="10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a:p>
            <a:pPr algn="ctr"/>
            <a:endParaRPr lang="pl-PL" sz="1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endParaRPr lang="pl-PL" sz="10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a:p>
            <a:pPr algn="ctr"/>
            <a:endParaRPr lang="pl-PL" sz="1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endParaRPr lang="pl-PL" sz="10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a:p>
            <a:pPr algn="ctr"/>
            <a:endParaRPr lang="pl-PL" sz="1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endParaRPr lang="pl-PL" sz="10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a:p>
            <a:pPr algn="ctr"/>
            <a:endParaRPr lang="pl-PL" sz="1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endParaRPr lang="pl-PL" sz="10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a:p>
            <a:pPr algn="ctr"/>
            <a:endParaRPr lang="pl-PL" sz="1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endParaRPr lang="pl-PL" sz="10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a:p>
            <a:pPr algn="ctr"/>
            <a:endParaRPr lang="pl-PL" sz="1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endParaRPr lang="pl-PL" sz="10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a:p>
            <a:pPr algn="ctr"/>
            <a:endParaRPr lang="pl-PL" sz="1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endParaRPr lang="pl-PL" sz="10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a:p>
            <a:pPr algn="ctr"/>
            <a:endParaRPr lang="pl-PL" sz="1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endParaRPr lang="pl-PL" sz="10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a:p>
            <a:pPr algn="ctr"/>
            <a:endParaRPr lang="pl-PL" sz="1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endParaRPr lang="pl-PL" sz="10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a:p>
            <a:pPr algn="ctr"/>
            <a:endParaRPr lang="pl-PL" sz="1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endParaRPr lang="pl-PL" sz="10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a:p>
            <a:pPr algn="ctr"/>
            <a:endParaRPr lang="pl-PL" sz="1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endParaRPr lang="pl-PL" sz="10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a:p>
            <a:pPr algn="ctr"/>
            <a:endParaRPr lang="pl-PL" sz="1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endParaRPr lang="pl-PL" sz="10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a:p>
            <a:pPr algn="ctr"/>
            <a:endParaRPr lang="pl-PL" sz="1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endParaRPr lang="pl-PL" sz="10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a:p>
            <a:pPr algn="ctr"/>
            <a:endParaRPr lang="pl-PL" sz="1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a:p>
            <a:pPr algn="ctr"/>
            <a:endParaRPr lang="pl-PL" sz="10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a:p>
            <a:pPr algn="ctr"/>
            <a:endParaRPr lang="pl-PL" sz="10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4" name="Prostokąt 3"/>
          <p:cNvSpPr/>
          <p:nvPr/>
        </p:nvSpPr>
        <p:spPr>
          <a:xfrm>
            <a:off x="395536" y="908720"/>
            <a:ext cx="8748464" cy="5170646"/>
          </a:xfrm>
          <a:prstGeom prst="rect">
            <a:avLst/>
          </a:prstGeom>
          <a:noFill/>
        </p:spPr>
        <p:txBody>
          <a:bodyPr wrap="square" lIns="91440" tIns="45720" rIns="91440" bIns="45720">
            <a:spAutoFit/>
          </a:bodyPr>
          <a:lstStyle/>
          <a:p>
            <a:r>
              <a:rPr lang="pl-PL" sz="2400" b="1" cap="none" spc="0" dirty="0" smtClean="0">
                <a:ln w="12700">
                  <a:solidFill>
                    <a:schemeClr val="accent6">
                      <a:lumMod val="50000"/>
                    </a:schemeClr>
                  </a:solidFill>
                </a:ln>
                <a:effectLst>
                  <a:innerShdw blurRad="69850" dist="43180" dir="5400000">
                    <a:srgbClr val="000000">
                      <a:alpha val="65000"/>
                    </a:srgbClr>
                  </a:innerShdw>
                </a:effectLst>
              </a:rPr>
              <a:t>W roku szkolnym 2010/2011 przystąpiliśmy do realizacji zadań w ramach XXII Ogólnopolskiej Akcji Ekologicznej „Florek” jako Szkolne Koło Ekologiczne. W zmienionym składzie, pełni zapału, jak co roku realizowaliśmy zadania i przesyłaliśmy meldunki do sztabu akcji.</a:t>
            </a:r>
          </a:p>
          <a:p>
            <a:r>
              <a:rPr lang="pl-PL" sz="2400" b="1" dirty="0" smtClean="0">
                <a:ln w="12700">
                  <a:solidFill>
                    <a:schemeClr val="accent6">
                      <a:lumMod val="50000"/>
                    </a:schemeClr>
                  </a:solidFill>
                </a:ln>
                <a:effectLst>
                  <a:innerShdw blurRad="69850" dist="43180" dir="5400000">
                    <a:srgbClr val="000000">
                      <a:alpha val="65000"/>
                    </a:srgbClr>
                  </a:innerShdw>
                </a:effectLst>
              </a:rPr>
              <a:t>Do naszej grupy młodych ekologów należą uczniowie klas gimnazjalnych.</a:t>
            </a:r>
          </a:p>
          <a:p>
            <a:r>
              <a:rPr lang="pl-PL" sz="2400" b="1" dirty="0" smtClean="0">
                <a:ln w="12700">
                  <a:solidFill>
                    <a:schemeClr val="accent6">
                      <a:lumMod val="50000"/>
                    </a:schemeClr>
                  </a:solidFill>
                </a:ln>
                <a:effectLst>
                  <a:innerShdw blurRad="69850" dist="43180" dir="5400000">
                    <a:srgbClr val="000000">
                      <a:alpha val="65000"/>
                    </a:srgbClr>
                  </a:innerShdw>
                </a:effectLst>
              </a:rPr>
              <a:t>W realizacji zadań, </a:t>
            </a:r>
          </a:p>
          <a:p>
            <a:r>
              <a:rPr lang="pl-PL" sz="2400" b="1" dirty="0" smtClean="0">
                <a:ln w="12700">
                  <a:solidFill>
                    <a:schemeClr val="accent6">
                      <a:lumMod val="50000"/>
                    </a:schemeClr>
                  </a:solidFill>
                </a:ln>
                <a:effectLst>
                  <a:innerShdw blurRad="69850" dist="43180" dir="5400000">
                    <a:srgbClr val="000000">
                      <a:alpha val="65000"/>
                    </a:srgbClr>
                  </a:innerShdw>
                </a:effectLst>
              </a:rPr>
              <a:t>podobnie jak w latach </a:t>
            </a:r>
          </a:p>
          <a:p>
            <a:r>
              <a:rPr lang="pl-PL" sz="2400" b="1" dirty="0" smtClean="0">
                <a:ln w="12700">
                  <a:solidFill>
                    <a:schemeClr val="accent6">
                      <a:lumMod val="50000"/>
                    </a:schemeClr>
                  </a:solidFill>
                </a:ln>
                <a:effectLst>
                  <a:innerShdw blurRad="69850" dist="43180" dir="5400000">
                    <a:srgbClr val="000000">
                      <a:alpha val="65000"/>
                    </a:srgbClr>
                  </a:innerShdw>
                </a:effectLst>
              </a:rPr>
              <a:t>poprzednich, wspierały </a:t>
            </a:r>
          </a:p>
          <a:p>
            <a:r>
              <a:rPr lang="pl-PL" sz="2400" b="1" dirty="0" smtClean="0">
                <a:ln w="12700">
                  <a:solidFill>
                    <a:schemeClr val="accent6">
                      <a:lumMod val="50000"/>
                    </a:schemeClr>
                  </a:solidFill>
                </a:ln>
                <a:effectLst>
                  <a:innerShdw blurRad="69850" dist="43180" dir="5400000">
                    <a:srgbClr val="000000">
                      <a:alpha val="65000"/>
                    </a:srgbClr>
                  </a:innerShdw>
                </a:effectLst>
              </a:rPr>
              <a:t>nas myślą i radną nasze </a:t>
            </a:r>
          </a:p>
          <a:p>
            <a:r>
              <a:rPr lang="pl-PL" sz="2400" b="1" dirty="0" smtClean="0">
                <a:ln w="12700">
                  <a:solidFill>
                    <a:schemeClr val="accent6">
                      <a:lumMod val="50000"/>
                    </a:schemeClr>
                  </a:solidFill>
                </a:ln>
                <a:effectLst>
                  <a:innerShdw blurRad="69850" dist="43180" dir="5400000">
                    <a:srgbClr val="000000">
                      <a:alpha val="65000"/>
                    </a:srgbClr>
                  </a:innerShdw>
                </a:effectLst>
              </a:rPr>
              <a:t>niezawodne opiekunki: </a:t>
            </a:r>
          </a:p>
          <a:p>
            <a:r>
              <a:rPr lang="pl-PL" sz="2400" b="1" dirty="0" smtClean="0">
                <a:ln w="12700">
                  <a:solidFill>
                    <a:schemeClr val="accent6">
                      <a:lumMod val="50000"/>
                    </a:schemeClr>
                  </a:solidFill>
                </a:ln>
                <a:effectLst>
                  <a:innerShdw blurRad="69850" dist="43180" dir="5400000">
                    <a:srgbClr val="000000">
                      <a:alpha val="65000"/>
                    </a:srgbClr>
                  </a:innerShdw>
                </a:effectLst>
              </a:rPr>
              <a:t>pani Jadwiga Korzec </a:t>
            </a:r>
          </a:p>
          <a:p>
            <a:r>
              <a:rPr lang="pl-PL" sz="2400" b="1" dirty="0" smtClean="0">
                <a:ln w="12700">
                  <a:solidFill>
                    <a:schemeClr val="accent6">
                      <a:lumMod val="50000"/>
                    </a:schemeClr>
                  </a:solidFill>
                </a:ln>
                <a:effectLst>
                  <a:innerShdw blurRad="69850" dist="43180" dir="5400000">
                    <a:srgbClr val="000000">
                      <a:alpha val="65000"/>
                    </a:srgbClr>
                  </a:innerShdw>
                </a:effectLst>
              </a:rPr>
              <a:t>oraz pani Lidia </a:t>
            </a:r>
            <a:r>
              <a:rPr lang="pl-PL" sz="2400" b="1" dirty="0" err="1" smtClean="0">
                <a:ln w="12700">
                  <a:solidFill>
                    <a:schemeClr val="accent6">
                      <a:lumMod val="50000"/>
                    </a:schemeClr>
                  </a:solidFill>
                </a:ln>
                <a:effectLst>
                  <a:innerShdw blurRad="69850" dist="43180" dir="5400000">
                    <a:srgbClr val="000000">
                      <a:alpha val="65000"/>
                    </a:srgbClr>
                  </a:innerShdw>
                </a:effectLst>
              </a:rPr>
              <a:t>Kutrybała</a:t>
            </a:r>
            <a:r>
              <a:rPr lang="pl-PL" sz="2400" b="1" dirty="0" smtClean="0">
                <a:ln w="12700">
                  <a:solidFill>
                    <a:schemeClr val="accent6">
                      <a:lumMod val="50000"/>
                    </a:schemeClr>
                  </a:solidFill>
                </a:ln>
                <a:effectLst>
                  <a:innerShdw blurRad="69850" dist="43180" dir="5400000">
                    <a:srgbClr val="000000">
                      <a:alpha val="65000"/>
                    </a:srgbClr>
                  </a:innerShdw>
                </a:effectLst>
              </a:rPr>
              <a:t>.</a:t>
            </a:r>
            <a:endParaRPr lang="pl-PL" sz="2400" b="1" cap="none" spc="0" dirty="0" smtClean="0">
              <a:ln w="12700">
                <a:solidFill>
                  <a:schemeClr val="accent6">
                    <a:lumMod val="50000"/>
                  </a:schemeClr>
                </a:solidFill>
              </a:ln>
              <a:effectLst>
                <a:innerShdw blurRad="69850" dist="43180" dir="5400000">
                  <a:srgbClr val="000000">
                    <a:alpha val="65000"/>
                  </a:srgbClr>
                </a:innerShdw>
              </a:effectLst>
            </a:endParaRPr>
          </a:p>
          <a:p>
            <a:endParaRPr lang="pl-PL" b="1" cap="none" spc="0" dirty="0">
              <a:ln w="12700">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026" name="Picture 2"/>
          <p:cNvPicPr>
            <a:picLocks noChangeAspect="1" noChangeArrowheads="1"/>
          </p:cNvPicPr>
          <p:nvPr/>
        </p:nvPicPr>
        <p:blipFill>
          <a:blip r:embed="rId2" cstate="print"/>
          <a:srcRect/>
          <a:stretch>
            <a:fillRect/>
          </a:stretch>
        </p:blipFill>
        <p:spPr bwMode="auto">
          <a:xfrm>
            <a:off x="3635895" y="2780928"/>
            <a:ext cx="5508105" cy="3269566"/>
          </a:xfrm>
          <a:prstGeom prst="rect">
            <a:avLst/>
          </a:prstGeom>
          <a:ln>
            <a:noFill/>
          </a:ln>
          <a:effectLst>
            <a:softEdge rad="112500"/>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5"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cBhvr>
                                        <p:cTn id="20" dur="500" decel="50000" fill="hold">
                                          <p:stCondLst>
                                            <p:cond delay="0"/>
                                          </p:stCondLst>
                                        </p:cTn>
                                        <p:tgtEl>
                                          <p:spTgt spid="1026"/>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1026"/>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1026"/>
                                        </p:tgtEl>
                                        <p:attrNameLst>
                                          <p:attrName>ppt_w</p:attrName>
                                        </p:attrNameLst>
                                      </p:cBhvr>
                                      <p:tavLst>
                                        <p:tav tm="0">
                                          <p:val>
                                            <p:strVal val="#ppt_w*.05"/>
                                          </p:val>
                                        </p:tav>
                                        <p:tav tm="100000">
                                          <p:val>
                                            <p:strVal val="#ppt_w"/>
                                          </p:val>
                                        </p:tav>
                                      </p:tavLst>
                                    </p:anim>
                                    <p:anim calcmode="lin" valueType="num">
                                      <p:cBhvr>
                                        <p:cTn id="23" dur="1000" fill="hold"/>
                                        <p:tgtEl>
                                          <p:spTgt spid="1026"/>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1026"/>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1026"/>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1026"/>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DCAC"/>
            </a:gs>
            <a:gs pos="12000">
              <a:srgbClr val="E6D78A"/>
            </a:gs>
            <a:gs pos="30000">
              <a:srgbClr val="C7AC4C"/>
            </a:gs>
            <a:gs pos="45000">
              <a:srgbClr val="E6D78A"/>
            </a:gs>
            <a:gs pos="77000">
              <a:srgbClr val="C7AC4C"/>
            </a:gs>
            <a:gs pos="100000">
              <a:srgbClr val="E6DCAC"/>
            </a:gs>
          </a:gsLst>
          <a:lin ang="2700000" scaled="1"/>
          <a:tileRect/>
        </a:gradFill>
        <a:effectLst/>
      </p:bgPr>
    </p:bg>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827584" y="404664"/>
            <a:ext cx="7313872" cy="5883175"/>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checkerboard(across)">
                                      <p:cBhvr>
                                        <p:cTn id="7" dur="500"/>
                                        <p:tgtEl>
                                          <p:spTgt spid="47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2700000" scaled="1"/>
        </a:gradFill>
        <a:effectLst/>
      </p:bgPr>
    </p:bg>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395536" y="332656"/>
            <a:ext cx="8280920" cy="62083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 calcmode="lin" valueType="num">
                                      <p:cBhvr>
                                        <p:cTn id="7" dur="1000" fill="hold"/>
                                        <p:tgtEl>
                                          <p:spTgt spid="48130"/>
                                        </p:tgtEl>
                                        <p:attrNameLst>
                                          <p:attrName>ppt_w</p:attrName>
                                        </p:attrNameLst>
                                      </p:cBhvr>
                                      <p:tavLst>
                                        <p:tav tm="0">
                                          <p:val>
                                            <p:fltVal val="0"/>
                                          </p:val>
                                        </p:tav>
                                        <p:tav tm="100000">
                                          <p:val>
                                            <p:strVal val="#ppt_w"/>
                                          </p:val>
                                        </p:tav>
                                      </p:tavLst>
                                    </p:anim>
                                    <p:anim calcmode="lin" valueType="num">
                                      <p:cBhvr>
                                        <p:cTn id="8" dur="1000" fill="hold"/>
                                        <p:tgtEl>
                                          <p:spTgt spid="48130"/>
                                        </p:tgtEl>
                                        <p:attrNameLst>
                                          <p:attrName>ppt_h</p:attrName>
                                        </p:attrNameLst>
                                      </p:cBhvr>
                                      <p:tavLst>
                                        <p:tav tm="0">
                                          <p:val>
                                            <p:fltVal val="0"/>
                                          </p:val>
                                        </p:tav>
                                        <p:tav tm="100000">
                                          <p:val>
                                            <p:strVal val="#ppt_h"/>
                                          </p:val>
                                        </p:tav>
                                      </p:tavLst>
                                    </p:anim>
                                    <p:anim calcmode="lin" valueType="num">
                                      <p:cBhvr>
                                        <p:cTn id="9" dur="1000" fill="hold"/>
                                        <p:tgtEl>
                                          <p:spTgt spid="4813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81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Prostokąt 2"/>
          <p:cNvSpPr/>
          <p:nvPr/>
        </p:nvSpPr>
        <p:spPr>
          <a:xfrm>
            <a:off x="0" y="476672"/>
            <a:ext cx="9144000" cy="1107996"/>
          </a:xfrm>
          <a:prstGeom prst="rect">
            <a:avLst/>
          </a:prstGeom>
          <a:noFill/>
        </p:spPr>
        <p:txBody>
          <a:bodyPr wrap="square" lIns="91440" tIns="45720" rIns="91440" bIns="45720">
            <a:spAutoFit/>
          </a:bodyPr>
          <a:lstStyle/>
          <a:p>
            <a:pPr algn="ctr"/>
            <a:r>
              <a:rPr lang="pl-PL" sz="6600" b="1" cap="none" spc="0" dirty="0" smtClean="0">
                <a:ln w="1905"/>
                <a:solidFill>
                  <a:srgbClr val="002060"/>
                </a:solidFill>
                <a:effectLst>
                  <a:innerShdw blurRad="69850" dist="43180" dir="5400000">
                    <a:srgbClr val="000000">
                      <a:alpha val="65000"/>
                    </a:srgbClr>
                  </a:innerShdw>
                </a:effectLst>
              </a:rPr>
              <a:t>ZADANIE 4</a:t>
            </a:r>
            <a:endParaRPr lang="pl-PL" sz="6600" b="1" cap="none" spc="0" dirty="0">
              <a:ln w="1905"/>
              <a:solidFill>
                <a:srgbClr val="002060"/>
              </a:solidFill>
              <a:effectLst>
                <a:innerShdw blurRad="69850" dist="43180" dir="5400000">
                  <a:srgbClr val="000000">
                    <a:alpha val="65000"/>
                  </a:srgbClr>
                </a:innerShdw>
              </a:effectLst>
            </a:endParaRPr>
          </a:p>
        </p:txBody>
      </p:sp>
      <p:sp>
        <p:nvSpPr>
          <p:cNvPr id="5" name="Prostokąt 4"/>
          <p:cNvSpPr/>
          <p:nvPr/>
        </p:nvSpPr>
        <p:spPr>
          <a:xfrm>
            <a:off x="0" y="1700808"/>
            <a:ext cx="9144000" cy="4401205"/>
          </a:xfrm>
          <a:prstGeom prst="rect">
            <a:avLst/>
          </a:prstGeom>
          <a:noFill/>
        </p:spPr>
        <p:txBody>
          <a:bodyPr wrap="square" lIns="91440" tIns="45720" rIns="91440" bIns="45720">
            <a:spAutoFit/>
          </a:bodyPr>
          <a:lstStyle/>
          <a:p>
            <a:pPr algn="ctr"/>
            <a:r>
              <a:rPr lang="pl-PL" sz="2800" b="1" cap="none" spc="0" dirty="0" smtClean="0">
                <a:ln w="1905"/>
                <a:solidFill>
                  <a:srgbClr val="002060"/>
                </a:solidFill>
                <a:effectLst>
                  <a:innerShdw blurRad="69850" dist="43180" dir="5400000">
                    <a:srgbClr val="000000">
                      <a:alpha val="65000"/>
                    </a:srgbClr>
                  </a:innerShdw>
                </a:effectLst>
              </a:rPr>
              <a:t>Odwiedzamy sady. </a:t>
            </a:r>
          </a:p>
          <a:p>
            <a:pPr algn="ctr"/>
            <a:r>
              <a:rPr lang="pl-PL" sz="2800" b="1" cap="none" spc="0" dirty="0" smtClean="0">
                <a:ln w="1905"/>
                <a:solidFill>
                  <a:srgbClr val="002060"/>
                </a:solidFill>
                <a:effectLst>
                  <a:innerShdw blurRad="69850" dist="43180" dir="5400000">
                    <a:srgbClr val="000000">
                      <a:alpha val="65000"/>
                    </a:srgbClr>
                  </a:innerShdw>
                </a:effectLst>
              </a:rPr>
              <a:t>Zaproście na zbiórkę sadownika, </a:t>
            </a:r>
          </a:p>
          <a:p>
            <a:pPr algn="ctr"/>
            <a:r>
              <a:rPr lang="pl-PL" sz="2800" b="1" cap="none" spc="0" dirty="0" smtClean="0">
                <a:ln w="1905"/>
                <a:solidFill>
                  <a:srgbClr val="002060"/>
                </a:solidFill>
                <a:effectLst>
                  <a:innerShdw blurRad="69850" dist="43180" dir="5400000">
                    <a:srgbClr val="000000">
                      <a:alpha val="65000"/>
                    </a:srgbClr>
                  </a:innerShdw>
                </a:effectLst>
              </a:rPr>
              <a:t>a jeszcze lepiej wybierzcie się do sadu. </a:t>
            </a:r>
          </a:p>
          <a:p>
            <a:pPr algn="ctr"/>
            <a:r>
              <a:rPr lang="pl-PL" sz="2800" b="1" cap="none" spc="0" dirty="0" smtClean="0">
                <a:ln w="1905"/>
                <a:solidFill>
                  <a:srgbClr val="002060"/>
                </a:solidFill>
                <a:effectLst>
                  <a:innerShdw blurRad="69850" dist="43180" dir="5400000">
                    <a:srgbClr val="000000">
                      <a:alpha val="65000"/>
                    </a:srgbClr>
                  </a:innerShdw>
                </a:effectLst>
              </a:rPr>
              <a:t>Dowiedzcie się, jak należy pielęgnować drzewka owocowe. Pomóżcie w wiosennych pracach pielęgnacyjnych i porządkowych w sadzie. </a:t>
            </a:r>
          </a:p>
          <a:p>
            <a:pPr algn="ctr"/>
            <a:r>
              <a:rPr lang="pl-PL" sz="2800" b="1" cap="none" spc="0" dirty="0" smtClean="0">
                <a:ln w="1905"/>
                <a:solidFill>
                  <a:srgbClr val="002060"/>
                </a:solidFill>
                <a:effectLst>
                  <a:innerShdw blurRad="69850" dist="43180" dir="5400000">
                    <a:srgbClr val="000000">
                      <a:alpha val="65000"/>
                    </a:srgbClr>
                  </a:innerShdw>
                </a:effectLst>
              </a:rPr>
              <a:t>Termin realizacji – do 30 kwietnia. </a:t>
            </a:r>
          </a:p>
          <a:p>
            <a:pPr algn="ctr"/>
            <a:r>
              <a:rPr lang="pl-PL" sz="2800" b="1" cap="none" spc="0" dirty="0" smtClean="0">
                <a:ln w="1905"/>
                <a:solidFill>
                  <a:srgbClr val="002060"/>
                </a:solidFill>
                <a:effectLst>
                  <a:innerShdw blurRad="69850" dist="43180" dir="5400000">
                    <a:srgbClr val="000000">
                      <a:alpha val="65000"/>
                    </a:srgbClr>
                  </a:innerShdw>
                </a:effectLst>
              </a:rPr>
              <a:t>W meldunku napiszcie, gdzie i kiedy odbyło się spotkanie z sadownikiem oraz kiedy pracowaliście w sadzie. </a:t>
            </a:r>
          </a:p>
          <a:p>
            <a:pPr algn="ctr"/>
            <a:r>
              <a:rPr lang="pl-PL" sz="2800" b="1" cap="none" spc="0" dirty="0" smtClean="0">
                <a:ln w="1905"/>
                <a:solidFill>
                  <a:srgbClr val="002060"/>
                </a:solidFill>
                <a:effectLst>
                  <a:innerShdw blurRad="69850" dist="43180" dir="5400000">
                    <a:srgbClr val="000000">
                      <a:alpha val="65000"/>
                    </a:srgbClr>
                  </a:innerShdw>
                </a:effectLst>
              </a:rPr>
              <a:t>Miłe widziane fotografie.</a:t>
            </a:r>
            <a:endParaRPr lang="pl-PL" sz="2800" b="1" cap="none" spc="0" dirty="0">
              <a:ln w="1905"/>
              <a:solidFill>
                <a:srgbClr val="002060"/>
              </a:solidFill>
              <a:effectLst>
                <a:innerShdw blurRad="69850" dist="43180" dir="5400000">
                  <a:srgbClr val="000000">
                    <a:alpha val="65000"/>
                  </a:srgbClr>
                </a:innerShdw>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from="(-#ppt_w/2)" to="(#ppt_x)" calcmode="lin" valueType="num">
                                      <p:cBhvr>
                                        <p:cTn id="15" dur="600" fill="hold">
                                          <p:stCondLst>
                                            <p:cond delay="0"/>
                                          </p:stCondLst>
                                        </p:cTn>
                                        <p:tgtEl>
                                          <p:spTgt spid="5"/>
                                        </p:tgtEl>
                                        <p:attrNameLst>
                                          <p:attrName>ppt_x</p:attrName>
                                        </p:attrNameLst>
                                      </p:cBhvr>
                                    </p:anim>
                                    <p:anim from="0" to="-1.0" calcmode="lin" valueType="num">
                                      <p:cBhvr>
                                        <p:cTn id="16" dur="200" decel="50000" autoRev="1" fill="hold">
                                          <p:stCondLst>
                                            <p:cond delay="600"/>
                                          </p:stCondLst>
                                        </p:cTn>
                                        <p:tgtEl>
                                          <p:spTgt spid="5"/>
                                        </p:tgtEl>
                                        <p:attrNameLst>
                                          <p:attrName>xshear</p:attrName>
                                        </p:attrNameLst>
                                      </p:cBhvr>
                                    </p:anim>
                                    <p:animScale>
                                      <p:cBhvr>
                                        <p:cTn id="17" dur="200" decel="100000" autoRev="1" fill="hold">
                                          <p:stCondLst>
                                            <p:cond delay="600"/>
                                          </p:stCondLst>
                                        </p:cTn>
                                        <p:tgtEl>
                                          <p:spTgt spid="5"/>
                                        </p:tgtEl>
                                      </p:cBhvr>
                                      <p:from x="100000" y="100000"/>
                                      <p:to x="80000" y="100000"/>
                                    </p:animScale>
                                    <p:anim by="(#ppt_h/3+#ppt_w*0.1)" calcmode="lin" valueType="num">
                                      <p:cBhvr additive="sum">
                                        <p:cTn id="18" dur="200" decel="100000" autoRev="1" fill="hold">
                                          <p:stCondLst>
                                            <p:cond delay="600"/>
                                          </p:stCondLst>
                                        </p:cTn>
                                        <p:tgtEl>
                                          <p:spTgt spid="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Prostokąt 1"/>
          <p:cNvSpPr/>
          <p:nvPr/>
        </p:nvSpPr>
        <p:spPr>
          <a:xfrm>
            <a:off x="0" y="476672"/>
            <a:ext cx="9144000" cy="6124754"/>
          </a:xfrm>
          <a:prstGeom prst="rect">
            <a:avLst/>
          </a:prstGeom>
          <a:noFill/>
        </p:spPr>
        <p:txBody>
          <a:bodyPr wrap="square" lIns="91440" tIns="45720" rIns="91440" bIns="45720">
            <a:spAutoFit/>
          </a:bodyPr>
          <a:lstStyle/>
          <a:p>
            <a:pPr algn="ctr"/>
            <a:r>
              <a:rPr lang="pl-PL" sz="2800" b="1" dirty="0" smtClean="0">
                <a:ln w="1905"/>
                <a:solidFill>
                  <a:srgbClr val="002060"/>
                </a:solidFill>
                <a:effectLst>
                  <a:innerShdw blurRad="69850" dist="43180" dir="5400000">
                    <a:srgbClr val="000000">
                      <a:alpha val="65000"/>
                    </a:srgbClr>
                  </a:innerShdw>
                </a:effectLst>
              </a:rPr>
              <a:t>Bardzo spodobał nam się pomysł odwiedzenia sadu. </a:t>
            </a:r>
          </a:p>
          <a:p>
            <a:pPr algn="ctr"/>
            <a:r>
              <a:rPr lang="pl-PL" sz="2800" b="1" dirty="0" smtClean="0">
                <a:ln w="1905"/>
                <a:solidFill>
                  <a:srgbClr val="002060"/>
                </a:solidFill>
                <a:effectLst>
                  <a:innerShdw blurRad="69850" dist="43180" dir="5400000">
                    <a:srgbClr val="000000">
                      <a:alpha val="65000"/>
                    </a:srgbClr>
                  </a:innerShdw>
                </a:effectLst>
              </a:rPr>
              <a:t>Dnia 19 kwietnia udaliśmy się na umówione wcześniej spotkanie z panem, który od dwudziestu lat zajmuje się sadownictwem. Uzyskaliśmy wiele cennych informacji na temat pielęgnowania drzewek owocowych. </a:t>
            </a:r>
          </a:p>
          <a:p>
            <a:pPr algn="ctr"/>
            <a:r>
              <a:rPr lang="pl-PL" sz="2800" b="1" dirty="0" smtClean="0">
                <a:ln w="1905"/>
                <a:solidFill>
                  <a:srgbClr val="002060"/>
                </a:solidFill>
                <a:effectLst>
                  <a:innerShdw blurRad="69850" dist="43180" dir="5400000">
                    <a:srgbClr val="000000">
                      <a:alpha val="65000"/>
                    </a:srgbClr>
                  </a:innerShdw>
                </a:effectLst>
              </a:rPr>
              <a:t>Okazało się, że z pozoru łatwa praca sadownika tak naprawdę wymaga ogromnej cierpliwości i pochłania bardzo dużo czasu, a efekty nie zawsze są odczuwalne.  </a:t>
            </a:r>
          </a:p>
          <a:p>
            <a:pPr algn="ctr"/>
            <a:r>
              <a:rPr lang="pl-PL" sz="2800" b="1" dirty="0" smtClean="0">
                <a:ln w="1905"/>
                <a:solidFill>
                  <a:srgbClr val="002060"/>
                </a:solidFill>
                <a:effectLst>
                  <a:innerShdw blurRad="69850" dist="43180" dir="5400000">
                    <a:srgbClr val="000000">
                      <a:alpha val="65000"/>
                    </a:srgbClr>
                  </a:innerShdw>
                </a:effectLst>
              </a:rPr>
              <a:t>Mieliśmy także możliwość obejrzenia maszyn jakimi posługuje się podczas pracy w sadzie. </a:t>
            </a:r>
          </a:p>
          <a:p>
            <a:pPr algn="ctr"/>
            <a:r>
              <a:rPr lang="pl-PL" sz="2800" b="1" dirty="0" smtClean="0">
                <a:ln w="1905"/>
                <a:solidFill>
                  <a:srgbClr val="002060"/>
                </a:solidFill>
                <a:effectLst>
                  <a:innerShdw blurRad="69850" dist="43180" dir="5400000">
                    <a:srgbClr val="000000">
                      <a:alpha val="65000"/>
                    </a:srgbClr>
                  </a:innerShdw>
                </a:effectLst>
              </a:rPr>
              <a:t>Spróbowaliśmy również przepysznych jabłek, których niebiański smak długo będzie nam się kojarzyć z tą niezapomnianą wizytą.</a:t>
            </a:r>
          </a:p>
          <a:p>
            <a:pPr algn="ctr"/>
            <a:endParaRPr lang="pl-PL" sz="2800" b="1" dirty="0">
              <a:ln w="1905"/>
              <a:solidFill>
                <a:srgbClr val="002060"/>
              </a:solidFill>
              <a:effectLst>
                <a:innerShdw blurRad="69850" dist="43180" dir="5400000">
                  <a:srgbClr val="000000">
                    <a:alpha val="65000"/>
                  </a:srgbClr>
                </a:innerShdw>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0" y="222633"/>
            <a:ext cx="9144000" cy="63401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7013" algn="l" defTabSz="914400" rtl="0" eaLnBrk="1" fontAlgn="base" latinLnBrk="0" hangingPunct="1">
              <a:lnSpc>
                <a:spcPct val="100000"/>
              </a:lnSpc>
              <a:spcBef>
                <a:spcPct val="0"/>
              </a:spcBef>
              <a:spcAft>
                <a:spcPct val="0"/>
              </a:spcAft>
              <a:buClrTx/>
              <a:buSzTx/>
              <a:buFontTx/>
              <a:buNone/>
              <a:tabLst>
                <a:tab pos="3990975" algn="l"/>
              </a:tabLst>
            </a:pPr>
            <a:r>
              <a:rPr kumimoji="0" lang="pl-PL" sz="1400" b="1" i="0" u="none" strike="noStrike" cap="none" normalizeH="0" baseline="0" dirty="0" smtClean="0">
                <a:ln>
                  <a:noFill/>
                </a:ln>
                <a:solidFill>
                  <a:schemeClr val="tx1"/>
                </a:solidFill>
                <a:effectLst/>
                <a:latin typeface="+mj-lt"/>
                <a:ea typeface="Times New Roman" pitchFamily="18" charset="0"/>
              </a:rPr>
              <a:t>Meldunek nr 4</a:t>
            </a:r>
            <a:endParaRPr kumimoji="0" lang="pl-PL" sz="1400" b="1" i="0" u="none" strike="noStrike" cap="none" normalizeH="0" baseline="0" dirty="0" smtClean="0">
              <a:ln>
                <a:noFill/>
              </a:ln>
              <a:solidFill>
                <a:schemeClr val="tx1"/>
              </a:solidFill>
              <a:effectLst/>
              <a:latin typeface="+mj-lt"/>
            </a:endParaRPr>
          </a:p>
          <a:p>
            <a:pPr marL="0" marR="0" lvl="0" indent="227013" algn="l" defTabSz="914400" rtl="0" eaLnBrk="0" fontAlgn="base" latinLnBrk="0" hangingPunct="0">
              <a:lnSpc>
                <a:spcPct val="100000"/>
              </a:lnSpc>
              <a:spcBef>
                <a:spcPct val="0"/>
              </a:spcBef>
              <a:spcAft>
                <a:spcPct val="0"/>
              </a:spcAft>
              <a:buClrTx/>
              <a:buSzTx/>
              <a:buFontTx/>
              <a:buNone/>
              <a:tabLst>
                <a:tab pos="3990975" algn="l"/>
              </a:tabLst>
            </a:pPr>
            <a:r>
              <a:rPr kumimoji="0" lang="pl-PL" sz="1400" b="1" i="0" u="none" strike="noStrike" cap="none" normalizeH="0" baseline="0" dirty="0" smtClean="0">
                <a:ln>
                  <a:noFill/>
                </a:ln>
                <a:solidFill>
                  <a:schemeClr val="tx1"/>
                </a:solidFill>
                <a:effectLst/>
                <a:latin typeface="+mj-lt"/>
                <a:ea typeface="Times New Roman" pitchFamily="18" charset="0"/>
              </a:rPr>
              <a:t>My, młodzi ekolodzy, meldujemy, że wykonaliśmy czwarte zadanie w ramach Ogólnopolskiej Akcji Ekologicznej ,, Florek”.</a:t>
            </a:r>
            <a:endParaRPr kumimoji="0" lang="pl-PL" sz="1400" b="1" i="0" u="none" strike="noStrike" cap="none" normalizeH="0" baseline="0" dirty="0" smtClean="0">
              <a:ln>
                <a:noFill/>
              </a:ln>
              <a:solidFill>
                <a:schemeClr val="tx1"/>
              </a:solidFill>
              <a:effectLst/>
              <a:latin typeface="+mj-lt"/>
            </a:endParaRPr>
          </a:p>
          <a:p>
            <a:pPr marL="0" marR="0" lvl="0" indent="227013" algn="l" defTabSz="914400" rtl="0" eaLnBrk="0" fontAlgn="base" latinLnBrk="0" hangingPunct="0">
              <a:lnSpc>
                <a:spcPct val="100000"/>
              </a:lnSpc>
              <a:spcBef>
                <a:spcPct val="0"/>
              </a:spcBef>
              <a:spcAft>
                <a:spcPct val="0"/>
              </a:spcAft>
              <a:buClrTx/>
              <a:buSzTx/>
              <a:buFontTx/>
              <a:buNone/>
              <a:tabLst>
                <a:tab pos="3990975" algn="l"/>
              </a:tabLst>
            </a:pPr>
            <a:r>
              <a:rPr kumimoji="0" lang="pl-PL" sz="1400" b="1" i="0" u="none" strike="noStrike" cap="none" normalizeH="0" baseline="0" dirty="0" smtClean="0">
                <a:ln>
                  <a:noFill/>
                </a:ln>
                <a:solidFill>
                  <a:schemeClr val="tx1"/>
                </a:solidFill>
                <a:effectLst/>
                <a:latin typeface="+mj-lt"/>
                <a:ea typeface="Times New Roman" pitchFamily="18" charset="0"/>
              </a:rPr>
              <a:t>Pomysł z sadem fantastyczny, więc dnia 19 kwietnia 2011 roku wykorzystując piękną, słoneczną aurę, udaliśmy się na umówione wcześniej spotkanie z panem Żołdakiem, który od dwudziestu lat zajmuje się sadzeniem i pielęgnacją drzewek owocowych.</a:t>
            </a:r>
            <a:endParaRPr kumimoji="0" lang="pl-PL" sz="1400" b="1" i="0" u="none" strike="noStrike" cap="none" normalizeH="0" baseline="0" dirty="0" smtClean="0">
              <a:ln>
                <a:noFill/>
              </a:ln>
              <a:solidFill>
                <a:schemeClr val="tx1"/>
              </a:solidFill>
              <a:effectLst/>
              <a:latin typeface="+mj-lt"/>
            </a:endParaRPr>
          </a:p>
          <a:p>
            <a:pPr marL="0" marR="0" lvl="0" indent="227013" algn="l" defTabSz="914400" rtl="0" eaLnBrk="0" fontAlgn="base" latinLnBrk="0" hangingPunct="0">
              <a:lnSpc>
                <a:spcPct val="100000"/>
              </a:lnSpc>
              <a:spcBef>
                <a:spcPct val="0"/>
              </a:spcBef>
              <a:spcAft>
                <a:spcPct val="0"/>
              </a:spcAft>
              <a:buClrTx/>
              <a:buSzTx/>
              <a:buFontTx/>
              <a:buNone/>
              <a:tabLst>
                <a:tab pos="3990975" algn="l"/>
              </a:tabLst>
            </a:pPr>
            <a:r>
              <a:rPr kumimoji="0" lang="pl-PL" sz="1400" b="1" i="0" u="none" strike="noStrike" cap="none" normalizeH="0" baseline="0" dirty="0" smtClean="0">
                <a:ln>
                  <a:noFill/>
                </a:ln>
                <a:solidFill>
                  <a:schemeClr val="tx1"/>
                </a:solidFill>
                <a:effectLst/>
                <a:latin typeface="+mj-lt"/>
                <a:ea typeface="Times New Roman" pitchFamily="18" charset="0"/>
              </a:rPr>
              <a:t>Uzyskaliśmy wiele cennych informacji na w/</a:t>
            </a:r>
            <a:r>
              <a:rPr kumimoji="0" lang="pl-PL" sz="1400" b="1" i="0" u="none" strike="noStrike" cap="none" normalizeH="0" baseline="0" dirty="0" err="1" smtClean="0">
                <a:ln>
                  <a:noFill/>
                </a:ln>
                <a:solidFill>
                  <a:schemeClr val="tx1"/>
                </a:solidFill>
                <a:effectLst/>
                <a:latin typeface="+mj-lt"/>
                <a:ea typeface="Times New Roman" pitchFamily="18" charset="0"/>
              </a:rPr>
              <a:t>w</a:t>
            </a:r>
            <a:r>
              <a:rPr kumimoji="0" lang="pl-PL" sz="1400" b="1" i="0" u="none" strike="noStrike" cap="none" normalizeH="0" baseline="0" dirty="0" smtClean="0">
                <a:ln>
                  <a:noFill/>
                </a:ln>
                <a:solidFill>
                  <a:schemeClr val="tx1"/>
                </a:solidFill>
                <a:effectLst/>
                <a:latin typeface="+mj-lt"/>
                <a:ea typeface="Times New Roman" pitchFamily="18" charset="0"/>
              </a:rPr>
              <a:t> temat. Okazało się, że z pozoru łatwa praca sadownika tak naprawdę wymaga ogromnej cierpliwości i pochłania bardzo dużo czasu, a efekty nie zawsze są odczuwalne. Zdarza się, że rośliny niszczone są między innymi przez obfite opady deszczu czy grad. Istnieje także wiele szkodników i wirusów, zagrażającym drzewkom, dlatego stosuje się oprócz typowych, mechanicznych prac pielęgnacyjnych różnorodne opryski chemiczne. Są to związki zwalczające choroby( np. grzybowe), zwalczające różnorodne szkodniki pojawiające się w sadach w kolejnych fazach rozwoju drzew i krzewów owocowych, środki owadobójcze, chwastobójcze i inne. Są one bardzo kosztowne dla sadownika a ich stosowanie jest restrykcyjnie kontrolowane przez odpowiednie służby sanitarne.</a:t>
            </a:r>
            <a:endParaRPr kumimoji="0" lang="pl-PL" sz="1400" b="1" i="0" u="none" strike="noStrike" cap="none" normalizeH="0" baseline="0" dirty="0" smtClean="0">
              <a:ln>
                <a:noFill/>
              </a:ln>
              <a:solidFill>
                <a:schemeClr val="tx1"/>
              </a:solidFill>
              <a:effectLst/>
              <a:latin typeface="+mj-lt"/>
            </a:endParaRPr>
          </a:p>
          <a:p>
            <a:pPr marL="0" marR="0" lvl="0" indent="227013" algn="l" defTabSz="914400" rtl="0" eaLnBrk="0" fontAlgn="base" latinLnBrk="0" hangingPunct="0">
              <a:lnSpc>
                <a:spcPct val="100000"/>
              </a:lnSpc>
              <a:spcBef>
                <a:spcPct val="0"/>
              </a:spcBef>
              <a:spcAft>
                <a:spcPct val="0"/>
              </a:spcAft>
              <a:buClrTx/>
              <a:buSzTx/>
              <a:buFontTx/>
              <a:buNone/>
              <a:tabLst>
                <a:tab pos="3990975" algn="l"/>
              </a:tabLst>
            </a:pPr>
            <a:r>
              <a:rPr kumimoji="0" lang="pl-PL" sz="1400" b="1" i="0" u="none" strike="noStrike" cap="none" normalizeH="0" baseline="0" dirty="0" smtClean="0">
                <a:ln>
                  <a:noFill/>
                </a:ln>
                <a:solidFill>
                  <a:schemeClr val="tx1"/>
                </a:solidFill>
                <a:effectLst/>
                <a:latin typeface="+mj-lt"/>
                <a:ea typeface="Times New Roman" pitchFamily="18" charset="0"/>
              </a:rPr>
              <a:t>Dowiedzieliśmy się również, dlaczego i jak należy przycinać drzewka- celem tego zabiegu jest uzyskanie równowagi między pędami tegorocznymi i ubiegłorocznymi. Przycinanie ma zagwarantować dobry zbiór owoców w bieżącym roku i wystarczającą ilość pędów na następny rok. </a:t>
            </a:r>
            <a:endParaRPr kumimoji="0" lang="pl-PL" sz="1400" b="1" i="0" u="none" strike="noStrike" cap="none" normalizeH="0" baseline="0" dirty="0" smtClean="0">
              <a:ln>
                <a:noFill/>
              </a:ln>
              <a:solidFill>
                <a:schemeClr val="tx1"/>
              </a:solidFill>
              <a:effectLst/>
              <a:latin typeface="+mj-lt"/>
            </a:endParaRPr>
          </a:p>
          <a:p>
            <a:pPr marL="0" marR="0" lvl="0" indent="227013" algn="l" defTabSz="914400" rtl="0" eaLnBrk="0" fontAlgn="base" latinLnBrk="0" hangingPunct="0">
              <a:lnSpc>
                <a:spcPct val="100000"/>
              </a:lnSpc>
              <a:spcBef>
                <a:spcPct val="0"/>
              </a:spcBef>
              <a:spcAft>
                <a:spcPct val="0"/>
              </a:spcAft>
              <a:buClrTx/>
              <a:buSzTx/>
              <a:buFontTx/>
              <a:buNone/>
              <a:tabLst>
                <a:tab pos="3990975" algn="l"/>
              </a:tabLst>
            </a:pPr>
            <a:r>
              <a:rPr kumimoji="0" lang="pl-PL" sz="1400" b="1" i="0" u="none" strike="noStrike" cap="none" normalizeH="0" baseline="0" dirty="0" smtClean="0">
                <a:ln>
                  <a:noFill/>
                </a:ln>
                <a:solidFill>
                  <a:schemeClr val="tx1"/>
                </a:solidFill>
                <a:effectLst/>
                <a:latin typeface="+mj-lt"/>
                <a:ea typeface="Times New Roman" pitchFamily="18" charset="0"/>
              </a:rPr>
              <a:t>Wiemy już też, że gałązki młodych drzewek należy formować, przywiązując je tak, aby były prostopadłe do przewodnika. Należy także kosić ,,dzikie” rośliny rosnące w sadzie, gdyż pobierając wodę i sole mineralne z gleby, stają się konkurencją dla drzewek i krzewów owocowych.</a:t>
            </a:r>
            <a:endParaRPr kumimoji="0" lang="pl-PL" sz="1400" b="1" i="0" u="none" strike="noStrike" cap="none" normalizeH="0" baseline="0" dirty="0" smtClean="0">
              <a:ln>
                <a:noFill/>
              </a:ln>
              <a:solidFill>
                <a:schemeClr val="tx1"/>
              </a:solidFill>
              <a:effectLst/>
              <a:latin typeface="+mj-lt"/>
            </a:endParaRPr>
          </a:p>
          <a:p>
            <a:pPr marL="0" marR="0" lvl="0" indent="227013" algn="l" defTabSz="914400" rtl="0" eaLnBrk="0" fontAlgn="base" latinLnBrk="0" hangingPunct="0">
              <a:lnSpc>
                <a:spcPct val="100000"/>
              </a:lnSpc>
              <a:spcBef>
                <a:spcPct val="0"/>
              </a:spcBef>
              <a:spcAft>
                <a:spcPct val="0"/>
              </a:spcAft>
              <a:buClrTx/>
              <a:buSzTx/>
              <a:buFontTx/>
              <a:buNone/>
              <a:tabLst>
                <a:tab pos="3990975" algn="l"/>
              </a:tabLst>
            </a:pPr>
            <a:r>
              <a:rPr kumimoji="0" lang="pl-PL" sz="1400" b="1" i="0" u="none" strike="noStrike" cap="none" normalizeH="0" baseline="0" dirty="0" smtClean="0">
                <a:ln>
                  <a:noFill/>
                </a:ln>
                <a:solidFill>
                  <a:schemeClr val="tx1"/>
                </a:solidFill>
                <a:effectLst/>
                <a:latin typeface="+mj-lt"/>
                <a:ea typeface="Times New Roman" pitchFamily="18" charset="0"/>
              </a:rPr>
              <a:t>Mieliśmy także możliwość obejrzenia maszyn, jakimi nasz gospodarz posługuje się podczas pracy w swoim sadzie- nie byliśmy potrzebni w charakterze pomocników, nasz znajomy sadownik ma gospodarstwo w pełni zmechanizowane.</a:t>
            </a:r>
            <a:endParaRPr kumimoji="0" lang="pl-PL" sz="1400" b="1" i="0" u="none" strike="noStrike" cap="none" normalizeH="0" baseline="0" dirty="0" smtClean="0">
              <a:ln>
                <a:noFill/>
              </a:ln>
              <a:solidFill>
                <a:schemeClr val="tx1"/>
              </a:solidFill>
              <a:effectLst/>
              <a:latin typeface="+mj-lt"/>
            </a:endParaRPr>
          </a:p>
          <a:p>
            <a:pPr marL="0" marR="0" lvl="0" indent="227013" algn="l" defTabSz="914400" rtl="0" eaLnBrk="0" fontAlgn="base" latinLnBrk="0" hangingPunct="0">
              <a:lnSpc>
                <a:spcPct val="100000"/>
              </a:lnSpc>
              <a:spcBef>
                <a:spcPct val="0"/>
              </a:spcBef>
              <a:spcAft>
                <a:spcPct val="0"/>
              </a:spcAft>
              <a:buClrTx/>
              <a:buSzTx/>
              <a:buFontTx/>
              <a:buNone/>
              <a:tabLst>
                <a:tab pos="3990975" algn="l"/>
              </a:tabLst>
            </a:pPr>
            <a:r>
              <a:rPr kumimoji="0" lang="pl-PL" sz="1400" b="1" i="0" u="none" strike="noStrike" cap="none" normalizeH="0" baseline="0" dirty="0" smtClean="0">
                <a:ln>
                  <a:noFill/>
                </a:ln>
                <a:solidFill>
                  <a:schemeClr val="tx1"/>
                </a:solidFill>
                <a:effectLst/>
                <a:latin typeface="+mj-lt"/>
                <a:ea typeface="Times New Roman" pitchFamily="18" charset="0"/>
              </a:rPr>
              <a:t>Spróbowaliśmy również przepysznych jabłek, których niebiański smak długo będzie nam się kojarzyć z tą niezapomnianą wizytą.</a:t>
            </a:r>
            <a:endParaRPr kumimoji="0" lang="pl-PL" sz="1400" b="1" i="0" u="none" strike="noStrike" cap="none" normalizeH="0" baseline="0" dirty="0" smtClean="0">
              <a:ln>
                <a:noFill/>
              </a:ln>
              <a:solidFill>
                <a:schemeClr val="tx1"/>
              </a:solidFill>
              <a:effectLst/>
              <a:latin typeface="+mj-lt"/>
            </a:endParaRPr>
          </a:p>
          <a:p>
            <a:pPr marL="0" marR="0" lvl="0" indent="227013" algn="l" defTabSz="914400" rtl="0" eaLnBrk="0" fontAlgn="base" latinLnBrk="0" hangingPunct="0">
              <a:lnSpc>
                <a:spcPct val="100000"/>
              </a:lnSpc>
              <a:spcBef>
                <a:spcPct val="0"/>
              </a:spcBef>
              <a:spcAft>
                <a:spcPct val="0"/>
              </a:spcAft>
              <a:buClrTx/>
              <a:buSzTx/>
              <a:buFontTx/>
              <a:buNone/>
              <a:tabLst>
                <a:tab pos="3990975" algn="l"/>
              </a:tabLst>
            </a:pPr>
            <a:r>
              <a:rPr kumimoji="0" lang="pl-PL" sz="1400" b="1" i="0" u="none" strike="noStrike" cap="none" normalizeH="0" baseline="0" dirty="0" smtClean="0">
                <a:ln>
                  <a:noFill/>
                </a:ln>
                <a:solidFill>
                  <a:schemeClr val="tx1"/>
                </a:solidFill>
                <a:effectLst/>
                <a:latin typeface="+mj-lt"/>
                <a:ea typeface="Times New Roman" pitchFamily="18" charset="0"/>
              </a:rPr>
              <a:t>Wracając do szkoły, dzieliliśmy się wrażeniami, a nasza wizyta w sadzie została udokumentowana na zdjęciach; kilka wysyłamy ,,tradycyjną” pocztą, pozostałe postaramy się zaprezentować na zlocie.</a:t>
            </a:r>
            <a:endParaRPr kumimoji="0" lang="pl-PL" sz="1400" b="1" i="0" u="none" strike="noStrike" cap="none" normalizeH="0" baseline="0" dirty="0" smtClean="0">
              <a:ln>
                <a:noFill/>
              </a:ln>
              <a:solidFill>
                <a:schemeClr val="tx1"/>
              </a:solidFill>
              <a:effectLst/>
              <a:latin typeface="+mj-lt"/>
            </a:endParaRPr>
          </a:p>
          <a:p>
            <a:pPr marL="0" marR="0" lvl="0" indent="227013" algn="r" defTabSz="914400" rtl="0" eaLnBrk="0" fontAlgn="base" latinLnBrk="0" hangingPunct="0">
              <a:lnSpc>
                <a:spcPct val="100000"/>
              </a:lnSpc>
              <a:spcBef>
                <a:spcPct val="0"/>
              </a:spcBef>
              <a:spcAft>
                <a:spcPct val="0"/>
              </a:spcAft>
              <a:buClrTx/>
              <a:buSzTx/>
              <a:buFontTx/>
              <a:buNone/>
              <a:tabLst>
                <a:tab pos="3990975" algn="l"/>
              </a:tabLst>
            </a:pPr>
            <a:r>
              <a:rPr kumimoji="0" lang="pl-PL" sz="1400" b="1" i="0" u="none" strike="noStrike" cap="none" normalizeH="0" baseline="0" dirty="0" smtClean="0">
                <a:ln>
                  <a:noFill/>
                </a:ln>
                <a:solidFill>
                  <a:schemeClr val="tx1"/>
                </a:solidFill>
                <a:effectLst/>
                <a:latin typeface="+mj-lt"/>
                <a:ea typeface="Times New Roman" pitchFamily="18" charset="0"/>
              </a:rPr>
              <a:t>Z harcerskim pozdrowieniem Czuwaj!</a:t>
            </a:r>
            <a:endParaRPr kumimoji="0" lang="pl-PL" sz="1400" b="1" i="0" u="none" strike="noStrike" cap="none" normalizeH="0" baseline="0" dirty="0" smtClean="0">
              <a:ln>
                <a:noFill/>
              </a:ln>
              <a:solidFill>
                <a:schemeClr val="tx1"/>
              </a:solidFill>
              <a:effectLst/>
              <a:latin typeface="+mj-lt"/>
            </a:endParaRPr>
          </a:p>
          <a:p>
            <a:pPr marL="0" marR="0" lvl="0" indent="227013" algn="r" defTabSz="914400" rtl="0" eaLnBrk="0" fontAlgn="base" latinLnBrk="0" hangingPunct="0">
              <a:lnSpc>
                <a:spcPct val="100000"/>
              </a:lnSpc>
              <a:spcBef>
                <a:spcPct val="0"/>
              </a:spcBef>
              <a:spcAft>
                <a:spcPct val="0"/>
              </a:spcAft>
              <a:buClrTx/>
              <a:buSzTx/>
              <a:buFontTx/>
              <a:buNone/>
              <a:tabLst>
                <a:tab pos="3990975" algn="l"/>
              </a:tabLst>
            </a:pPr>
            <a:r>
              <a:rPr kumimoji="0" lang="pl-PL" sz="1400" b="1" i="0" u="none" strike="noStrike" cap="none" normalizeH="0" baseline="0" dirty="0" smtClean="0">
                <a:ln>
                  <a:noFill/>
                </a:ln>
                <a:solidFill>
                  <a:schemeClr val="tx1"/>
                </a:solidFill>
                <a:effectLst/>
                <a:latin typeface="+mj-lt"/>
                <a:ea typeface="Times New Roman" pitchFamily="18" charset="0"/>
              </a:rPr>
              <a:t>Członkowie i opiekunowie</a:t>
            </a:r>
            <a:endParaRPr kumimoji="0" lang="pl-PL" sz="1400" b="1" i="0" u="none" strike="noStrike" cap="none" normalizeH="0" baseline="0" dirty="0" smtClean="0">
              <a:ln>
                <a:noFill/>
              </a:ln>
              <a:solidFill>
                <a:schemeClr val="tx1"/>
              </a:solidFill>
              <a:effectLst/>
              <a:latin typeface="+mj-lt"/>
            </a:endParaRPr>
          </a:p>
          <a:p>
            <a:pPr marL="0" marR="0" lvl="0" indent="227013" algn="r" defTabSz="914400" rtl="0" eaLnBrk="0" fontAlgn="base" latinLnBrk="0" hangingPunct="0">
              <a:lnSpc>
                <a:spcPct val="100000"/>
              </a:lnSpc>
              <a:spcBef>
                <a:spcPct val="0"/>
              </a:spcBef>
              <a:spcAft>
                <a:spcPct val="0"/>
              </a:spcAft>
              <a:buClrTx/>
              <a:buSzTx/>
              <a:buFontTx/>
              <a:buNone/>
              <a:tabLst>
                <a:tab pos="3990975" algn="l"/>
              </a:tabLst>
            </a:pPr>
            <a:r>
              <a:rPr kumimoji="0" lang="pl-PL" sz="1400" b="1" i="0" u="none" strike="noStrike" cap="none" normalizeH="0" baseline="0" dirty="0" smtClean="0">
                <a:ln>
                  <a:noFill/>
                </a:ln>
                <a:solidFill>
                  <a:schemeClr val="tx1"/>
                </a:solidFill>
                <a:effectLst/>
                <a:latin typeface="+mj-lt"/>
                <a:ea typeface="Times New Roman" pitchFamily="18" charset="0"/>
              </a:rPr>
              <a:t>Szkolnego Koła Ekologicznego</a:t>
            </a:r>
            <a:endParaRPr kumimoji="0" lang="pl-PL" sz="1400" b="1" i="0" u="none" strike="noStrike" cap="none" normalizeH="0" baseline="0" dirty="0" smtClean="0">
              <a:ln>
                <a:noFill/>
              </a:ln>
              <a:solidFill>
                <a:schemeClr val="tx1"/>
              </a:solidFill>
              <a:effectLst/>
              <a:latin typeface="+mj-lt"/>
            </a:endParaRPr>
          </a:p>
          <a:p>
            <a:pPr marL="0" marR="0" lvl="0" indent="227013" algn="l" defTabSz="914400" rtl="0" eaLnBrk="0" fontAlgn="base" latinLnBrk="0" hangingPunct="0">
              <a:lnSpc>
                <a:spcPct val="100000"/>
              </a:lnSpc>
              <a:spcBef>
                <a:spcPct val="0"/>
              </a:spcBef>
              <a:spcAft>
                <a:spcPct val="0"/>
              </a:spcAft>
              <a:buClrTx/>
              <a:buSzTx/>
              <a:buFontTx/>
              <a:buNone/>
              <a:tabLst>
                <a:tab pos="3990975" algn="l"/>
              </a:tabLst>
            </a:pPr>
            <a:endParaRPr kumimoji="0" lang="pl-PL" sz="1400" b="1" i="0" u="none" strike="noStrike" cap="none" normalizeH="0" baseline="0" dirty="0" smtClean="0">
              <a:ln>
                <a:noFill/>
              </a:ln>
              <a:solidFill>
                <a:schemeClr val="tx1"/>
              </a:solidFill>
              <a:effectLst/>
              <a:latin typeface="+mj-l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2.5"/>
                                          </p:val>
                                        </p:tav>
                                        <p:tav tm="100000">
                                          <p:val>
                                            <p:strVal val="#ppt_w"/>
                                          </p:val>
                                        </p:tav>
                                      </p:tavLst>
                                    </p:anim>
                                    <p:anim calcmode="lin" valueType="num">
                                      <p:cBhvr>
                                        <p:cTn id="8" dur="500" fill="hold"/>
                                        <p:tgtEl>
                                          <p:spTgt spid="3"/>
                                        </p:tgtEl>
                                        <p:attrNameLst>
                                          <p:attrName>ppt_h</p:attrName>
                                        </p:attrNameLst>
                                      </p:cBhvr>
                                      <p:tavLst>
                                        <p:tav tm="0">
                                          <p:val>
                                            <p:strVal val="#ppt_h*0.01"/>
                                          </p:val>
                                        </p:tav>
                                        <p:tav tm="100000">
                                          <p:val>
                                            <p:strVal val="#ppt_h"/>
                                          </p:val>
                                        </p:tav>
                                      </p:tavLst>
                                    </p:anim>
                                    <p:anim calcmode="lin" valueType="num">
                                      <p:cBhvr>
                                        <p:cTn id="9" dur="500" fill="hold"/>
                                        <p:tgtEl>
                                          <p:spTgt spid="3"/>
                                        </p:tgtEl>
                                        <p:attrNameLst>
                                          <p:attrName>ppt_x</p:attrName>
                                        </p:attrNameLst>
                                      </p:cBhvr>
                                      <p:tavLst>
                                        <p:tav tm="0">
                                          <p:val>
                                            <p:strVal val="#ppt_x"/>
                                          </p:val>
                                        </p:tav>
                                        <p:tav tm="100000">
                                          <p:val>
                                            <p:strVal val="#ppt_x"/>
                                          </p:val>
                                        </p:tav>
                                      </p:tavLst>
                                    </p:anim>
                                    <p:anim calcmode="lin" valueType="num">
                                      <p:cBhvr>
                                        <p:cTn id="10" dur="500" fill="hold"/>
                                        <p:tgtEl>
                                          <p:spTgt spid="3"/>
                                        </p:tgtEl>
                                        <p:attrNameLst>
                                          <p:attrName>ppt_y</p:attrName>
                                        </p:attrNameLst>
                                      </p:cBhvr>
                                      <p:tavLst>
                                        <p:tav tm="0">
                                          <p:val>
                                            <p:strVal val="#ppt_h+1"/>
                                          </p:val>
                                        </p:tav>
                                        <p:tav tm="100000">
                                          <p:val>
                                            <p:strVal val="#ppt_y"/>
                                          </p:val>
                                        </p:tav>
                                      </p:tavLst>
                                    </p:anim>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51520" y="116632"/>
            <a:ext cx="4128458" cy="3096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99" name="Picture 3"/>
          <p:cNvPicPr>
            <a:picLocks noChangeAspect="1" noChangeArrowheads="1"/>
          </p:cNvPicPr>
          <p:nvPr/>
        </p:nvPicPr>
        <p:blipFill>
          <a:blip r:embed="rId3" cstate="print"/>
          <a:srcRect/>
          <a:stretch>
            <a:fillRect/>
          </a:stretch>
        </p:blipFill>
        <p:spPr bwMode="auto">
          <a:xfrm>
            <a:off x="4499992" y="116631"/>
            <a:ext cx="4320480" cy="31346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00" name="Picture 4"/>
          <p:cNvPicPr>
            <a:picLocks noChangeAspect="1" noChangeArrowheads="1"/>
          </p:cNvPicPr>
          <p:nvPr/>
        </p:nvPicPr>
        <p:blipFill>
          <a:blip r:embed="rId4" cstate="print"/>
          <a:srcRect/>
          <a:stretch>
            <a:fillRect/>
          </a:stretch>
        </p:blipFill>
        <p:spPr bwMode="auto">
          <a:xfrm>
            <a:off x="395536" y="3356992"/>
            <a:ext cx="4464496" cy="33483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02" name="Picture 6"/>
          <p:cNvPicPr>
            <a:picLocks noChangeAspect="1" noChangeArrowheads="1"/>
          </p:cNvPicPr>
          <p:nvPr/>
        </p:nvPicPr>
        <p:blipFill>
          <a:blip r:embed="rId5" cstate="print"/>
          <a:srcRect/>
          <a:stretch>
            <a:fillRect/>
          </a:stretch>
        </p:blipFill>
        <p:spPr bwMode="auto">
          <a:xfrm>
            <a:off x="5076056" y="3429000"/>
            <a:ext cx="3629025" cy="3181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fltVal val="0"/>
                                          </p:val>
                                        </p:tav>
                                        <p:tav tm="100000">
                                          <p:val>
                                            <p:strVal val="#ppt_h"/>
                                          </p:val>
                                        </p:tav>
                                      </p:tavLst>
                                    </p:anim>
                                    <p:anim calcmode="lin" valueType="num">
                                      <p:cBhvr>
                                        <p:cTn id="9" dur="1000" fill="hold"/>
                                        <p:tgtEl>
                                          <p:spTgt spid="409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0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4099"/>
                                        </p:tgtEl>
                                        <p:attrNameLst>
                                          <p:attrName>style.visibility</p:attrName>
                                        </p:attrNameLst>
                                      </p:cBhvr>
                                      <p:to>
                                        <p:strVal val="visible"/>
                                      </p:to>
                                    </p:set>
                                    <p:animEffect transition="in" filter="checkerboard(across)">
                                      <p:cBhvr>
                                        <p:cTn id="15" dur="500"/>
                                        <p:tgtEl>
                                          <p:spTgt spid="4099"/>
                                        </p:tgtEl>
                                      </p:cBhvr>
                                    </p:animEffect>
                                  </p:childTnLst>
                                </p:cTn>
                              </p:par>
                            </p:childTnLst>
                          </p:cTn>
                        </p:par>
                      </p:childTnLst>
                    </p:cTn>
                  </p:par>
                  <p:par>
                    <p:cTn id="16" fill="hold">
                      <p:stCondLst>
                        <p:cond delay="indefinite"/>
                      </p:stCondLst>
                      <p:childTnLst>
                        <p:par>
                          <p:cTn id="17" fill="hold">
                            <p:stCondLst>
                              <p:cond delay="0"/>
                            </p:stCondLst>
                            <p:childTnLst>
                              <p:par>
                                <p:cTn id="18" presetID="34"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 from="(-#ppt_w/2)" to="(#ppt_x)" calcmode="lin" valueType="num">
                                      <p:cBhvr>
                                        <p:cTn id="20" dur="600" fill="hold">
                                          <p:stCondLst>
                                            <p:cond delay="0"/>
                                          </p:stCondLst>
                                        </p:cTn>
                                        <p:tgtEl>
                                          <p:spTgt spid="4100"/>
                                        </p:tgtEl>
                                        <p:attrNameLst>
                                          <p:attrName>ppt_x</p:attrName>
                                        </p:attrNameLst>
                                      </p:cBhvr>
                                    </p:anim>
                                    <p:anim from="0" to="-1.0" calcmode="lin" valueType="num">
                                      <p:cBhvr>
                                        <p:cTn id="21" dur="200" decel="50000" autoRev="1" fill="hold">
                                          <p:stCondLst>
                                            <p:cond delay="600"/>
                                          </p:stCondLst>
                                        </p:cTn>
                                        <p:tgtEl>
                                          <p:spTgt spid="4100"/>
                                        </p:tgtEl>
                                        <p:attrNameLst>
                                          <p:attrName>xshear</p:attrName>
                                        </p:attrNameLst>
                                      </p:cBhvr>
                                    </p:anim>
                                    <p:animScale>
                                      <p:cBhvr>
                                        <p:cTn id="22" dur="200" decel="100000" autoRev="1" fill="hold">
                                          <p:stCondLst>
                                            <p:cond delay="600"/>
                                          </p:stCondLst>
                                        </p:cTn>
                                        <p:tgtEl>
                                          <p:spTgt spid="4100"/>
                                        </p:tgtEl>
                                      </p:cBhvr>
                                      <p:from x="100000" y="100000"/>
                                      <p:to x="80000" y="100000"/>
                                    </p:animScale>
                                    <p:anim by="(#ppt_h/3+#ppt_w*0.1)" calcmode="lin" valueType="num">
                                      <p:cBhvr additive="sum">
                                        <p:cTn id="23" dur="200" decel="100000" autoRev="1" fill="hold">
                                          <p:stCondLst>
                                            <p:cond delay="600"/>
                                          </p:stCondLst>
                                        </p:cTn>
                                        <p:tgtEl>
                                          <p:spTgt spid="4100"/>
                                        </p:tgtEl>
                                        <p:attrNameLst>
                                          <p:attrName>ppt_x</p:attrName>
                                        </p:attrNameLst>
                                      </p:cBhvr>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iterate type="lt">
                                    <p:tmPct val="5000"/>
                                  </p:iterate>
                                  <p:childTnLst>
                                    <p:set>
                                      <p:cBhvr>
                                        <p:cTn id="27" dur="1" fill="hold">
                                          <p:stCondLst>
                                            <p:cond delay="0"/>
                                          </p:stCondLst>
                                        </p:cTn>
                                        <p:tgtEl>
                                          <p:spTgt spid="4102"/>
                                        </p:tgtEl>
                                        <p:attrNameLst>
                                          <p:attrName>style.visibility</p:attrName>
                                        </p:attrNameLst>
                                      </p:cBhvr>
                                      <p:to>
                                        <p:strVal val="visible"/>
                                      </p:to>
                                    </p:set>
                                    <p:anim calcmode="lin" valueType="num">
                                      <p:cBhvr>
                                        <p:cTn id="28" dur="1000" fill="hold"/>
                                        <p:tgtEl>
                                          <p:spTgt spid="4102"/>
                                        </p:tgtEl>
                                        <p:attrNameLst>
                                          <p:attrName>ppt_w</p:attrName>
                                        </p:attrNameLst>
                                      </p:cBhvr>
                                      <p:tavLst>
                                        <p:tav tm="0">
                                          <p:val>
                                            <p:fltVal val="0"/>
                                          </p:val>
                                        </p:tav>
                                        <p:tav tm="100000">
                                          <p:val>
                                            <p:strVal val="#ppt_w"/>
                                          </p:val>
                                        </p:tav>
                                      </p:tavLst>
                                    </p:anim>
                                    <p:anim calcmode="lin" valueType="num">
                                      <p:cBhvr>
                                        <p:cTn id="29" dur="1000" fill="hold"/>
                                        <p:tgtEl>
                                          <p:spTgt spid="4102"/>
                                        </p:tgtEl>
                                        <p:attrNameLst>
                                          <p:attrName>ppt_h</p:attrName>
                                        </p:attrNameLst>
                                      </p:cBhvr>
                                      <p:tavLst>
                                        <p:tav tm="0">
                                          <p:val>
                                            <p:fltVal val="0"/>
                                          </p:val>
                                        </p:tav>
                                        <p:tav tm="100000">
                                          <p:val>
                                            <p:strVal val="#ppt_h"/>
                                          </p:val>
                                        </p:tav>
                                      </p:tavLst>
                                    </p:anim>
                                    <p:anim calcmode="lin" valueType="num">
                                      <p:cBhvr>
                                        <p:cTn id="30" dur="1000" fill="hold"/>
                                        <p:tgtEl>
                                          <p:spTgt spid="4102"/>
                                        </p:tgtEl>
                                        <p:attrNameLst>
                                          <p:attrName>style.rotation</p:attrName>
                                        </p:attrNameLst>
                                      </p:cBhvr>
                                      <p:tavLst>
                                        <p:tav tm="0">
                                          <p:val>
                                            <p:fltVal val="90"/>
                                          </p:val>
                                        </p:tav>
                                        <p:tav tm="100000">
                                          <p:val>
                                            <p:fltVal val="0"/>
                                          </p:val>
                                        </p:tav>
                                      </p:tavLst>
                                    </p:anim>
                                    <p:animEffect transition="in" filter="fade">
                                      <p:cBhvr>
                                        <p:cTn id="31" dur="1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827584" y="548680"/>
            <a:ext cx="7272808" cy="54543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026"/>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026"/>
                                        </p:tgtEl>
                                        <p:attrNameLst>
                                          <p:attrName>ppt_y</p:attrName>
                                        </p:attrNameLst>
                                      </p:cBhvr>
                                      <p:tavLst>
                                        <p:tav tm="0">
                                          <p:val>
                                            <p:strVal val="#ppt_y"/>
                                          </p:val>
                                        </p:tav>
                                        <p:tav tm="100000">
                                          <p:val>
                                            <p:strVal val="#ppt_y"/>
                                          </p:val>
                                        </p:tav>
                                      </p:tavLst>
                                    </p:anim>
                                    <p:animEffect transition="in" filter="fade">
                                      <p:cBhvr>
                                        <p:cTn id="1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79512" y="116632"/>
            <a:ext cx="4176464" cy="31323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3" name="Picture 3"/>
          <p:cNvPicPr>
            <a:picLocks noChangeAspect="1" noChangeArrowheads="1"/>
          </p:cNvPicPr>
          <p:nvPr/>
        </p:nvPicPr>
        <p:blipFill>
          <a:blip r:embed="rId3" cstate="print"/>
          <a:srcRect/>
          <a:stretch>
            <a:fillRect/>
          </a:stretch>
        </p:blipFill>
        <p:spPr bwMode="auto">
          <a:xfrm>
            <a:off x="4596002" y="116632"/>
            <a:ext cx="4224469" cy="3240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4" name="Picture 4"/>
          <p:cNvPicPr>
            <a:picLocks noChangeAspect="1" noChangeArrowheads="1"/>
          </p:cNvPicPr>
          <p:nvPr/>
        </p:nvPicPr>
        <p:blipFill>
          <a:blip r:embed="rId4" cstate="print"/>
          <a:srcRect/>
          <a:stretch>
            <a:fillRect/>
          </a:stretch>
        </p:blipFill>
        <p:spPr bwMode="auto">
          <a:xfrm>
            <a:off x="179512" y="3429000"/>
            <a:ext cx="4166592" cy="31249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5" name="Picture 5"/>
          <p:cNvPicPr>
            <a:picLocks noChangeAspect="1" noChangeArrowheads="1"/>
          </p:cNvPicPr>
          <p:nvPr/>
        </p:nvPicPr>
        <p:blipFill>
          <a:blip r:embed="rId5" cstate="print"/>
          <a:srcRect/>
          <a:stretch>
            <a:fillRect/>
          </a:stretch>
        </p:blipFill>
        <p:spPr bwMode="auto">
          <a:xfrm>
            <a:off x="4572000" y="3573016"/>
            <a:ext cx="4464496" cy="31863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decel="50000" fill="hold">
                                          <p:stCondLst>
                                            <p:cond delay="0"/>
                                          </p:stCondLst>
                                        </p:cTn>
                                        <p:tgtEl>
                                          <p:spTgt spid="512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12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122"/>
                                        </p:tgtEl>
                                        <p:attrNameLst>
                                          <p:attrName>ppt_w</p:attrName>
                                        </p:attrNameLst>
                                      </p:cBhvr>
                                      <p:tavLst>
                                        <p:tav tm="0">
                                          <p:val>
                                            <p:strVal val="#ppt_w*.05"/>
                                          </p:val>
                                        </p:tav>
                                        <p:tav tm="100000">
                                          <p:val>
                                            <p:strVal val="#ppt_w"/>
                                          </p:val>
                                        </p:tav>
                                      </p:tavLst>
                                    </p:anim>
                                    <p:anim calcmode="lin" valueType="num">
                                      <p:cBhvr>
                                        <p:cTn id="10" dur="1000" fill="hold"/>
                                        <p:tgtEl>
                                          <p:spTgt spid="512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12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12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12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122"/>
                                        </p:tgtEl>
                                      </p:cBhvr>
                                    </p:animEffect>
                                  </p:childTnLst>
                                </p:cTn>
                              </p:par>
                            </p:childTnLst>
                          </p:cTn>
                        </p:par>
                      </p:childTnLst>
                    </p:cTn>
                  </p:par>
                  <p:par>
                    <p:cTn id="15" fill="hold">
                      <p:stCondLst>
                        <p:cond delay="indefinite"/>
                      </p:stCondLst>
                      <p:childTnLst>
                        <p:par>
                          <p:cTn id="16" fill="hold">
                            <p:stCondLst>
                              <p:cond delay="0"/>
                            </p:stCondLst>
                            <p:childTnLst>
                              <p:par>
                                <p:cTn id="17" presetID="58" presetClass="entr" presetSubtype="0" accel="100000" fill="hold" nodeType="clickEffect">
                                  <p:stCondLst>
                                    <p:cond delay="0"/>
                                  </p:stCondLst>
                                  <p:childTnLst>
                                    <p:set>
                                      <p:cBhvr>
                                        <p:cTn id="18" dur="1" fill="hold">
                                          <p:stCondLst>
                                            <p:cond delay="0"/>
                                          </p:stCondLst>
                                        </p:cTn>
                                        <p:tgtEl>
                                          <p:spTgt spid="5123"/>
                                        </p:tgtEl>
                                        <p:attrNameLst>
                                          <p:attrName>style.visibility</p:attrName>
                                        </p:attrNameLst>
                                      </p:cBhvr>
                                      <p:to>
                                        <p:strVal val="visible"/>
                                      </p:to>
                                    </p:set>
                                    <p:anim calcmode="lin" valueType="num">
                                      <p:cBhvr>
                                        <p:cTn id="19" dur="500" fill="hold"/>
                                        <p:tgtEl>
                                          <p:spTgt spid="5123"/>
                                        </p:tgtEl>
                                        <p:attrNameLst>
                                          <p:attrName>ppt_w</p:attrName>
                                        </p:attrNameLst>
                                      </p:cBhvr>
                                      <p:tavLst>
                                        <p:tav tm="0">
                                          <p:val>
                                            <p:strVal val="#ppt_w*2.5"/>
                                          </p:val>
                                        </p:tav>
                                        <p:tav tm="100000">
                                          <p:val>
                                            <p:strVal val="#ppt_w"/>
                                          </p:val>
                                        </p:tav>
                                      </p:tavLst>
                                    </p:anim>
                                    <p:anim calcmode="lin" valueType="num">
                                      <p:cBhvr>
                                        <p:cTn id="20" dur="500" fill="hold"/>
                                        <p:tgtEl>
                                          <p:spTgt spid="5123"/>
                                        </p:tgtEl>
                                        <p:attrNameLst>
                                          <p:attrName>ppt_h</p:attrName>
                                        </p:attrNameLst>
                                      </p:cBhvr>
                                      <p:tavLst>
                                        <p:tav tm="0">
                                          <p:val>
                                            <p:strVal val="#ppt_h*0.01"/>
                                          </p:val>
                                        </p:tav>
                                        <p:tav tm="100000">
                                          <p:val>
                                            <p:strVal val="#ppt_h"/>
                                          </p:val>
                                        </p:tav>
                                      </p:tavLst>
                                    </p:anim>
                                    <p:anim calcmode="lin" valueType="num">
                                      <p:cBhvr>
                                        <p:cTn id="21" dur="500" fill="hold"/>
                                        <p:tgtEl>
                                          <p:spTgt spid="5123"/>
                                        </p:tgtEl>
                                        <p:attrNameLst>
                                          <p:attrName>ppt_x</p:attrName>
                                        </p:attrNameLst>
                                      </p:cBhvr>
                                      <p:tavLst>
                                        <p:tav tm="0">
                                          <p:val>
                                            <p:strVal val="#ppt_x"/>
                                          </p:val>
                                        </p:tav>
                                        <p:tav tm="100000">
                                          <p:val>
                                            <p:strVal val="#ppt_x"/>
                                          </p:val>
                                        </p:tav>
                                      </p:tavLst>
                                    </p:anim>
                                    <p:anim calcmode="lin" valueType="num">
                                      <p:cBhvr>
                                        <p:cTn id="22" dur="500" fill="hold"/>
                                        <p:tgtEl>
                                          <p:spTgt spid="5123"/>
                                        </p:tgtEl>
                                        <p:attrNameLst>
                                          <p:attrName>ppt_y</p:attrName>
                                        </p:attrNameLst>
                                      </p:cBhvr>
                                      <p:tavLst>
                                        <p:tav tm="0">
                                          <p:val>
                                            <p:strVal val="#ppt_h+1"/>
                                          </p:val>
                                        </p:tav>
                                        <p:tav tm="100000">
                                          <p:val>
                                            <p:strVal val="#ppt_y"/>
                                          </p:val>
                                        </p:tav>
                                      </p:tavLst>
                                    </p:anim>
                                    <p:animEffect transition="in" filter="fade">
                                      <p:cBhvr>
                                        <p:cTn id="23" dur="500"/>
                                        <p:tgtEl>
                                          <p:spTgt spid="5123"/>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5124"/>
                                        </p:tgtEl>
                                        <p:attrNameLst>
                                          <p:attrName>style.visibility</p:attrName>
                                        </p:attrNameLst>
                                      </p:cBhvr>
                                      <p:to>
                                        <p:strVal val="visible"/>
                                      </p:to>
                                    </p:set>
                                    <p:animEffect transition="in" filter="wipe(down)">
                                      <p:cBhvr>
                                        <p:cTn id="28" dur="580">
                                          <p:stCondLst>
                                            <p:cond delay="0"/>
                                          </p:stCondLst>
                                        </p:cTn>
                                        <p:tgtEl>
                                          <p:spTgt spid="5124"/>
                                        </p:tgtEl>
                                      </p:cBhvr>
                                    </p:animEffect>
                                    <p:anim calcmode="lin" valueType="num">
                                      <p:cBhvr>
                                        <p:cTn id="29" dur="1822" tmFilter="0,0; 0.14,0.36; 0.43,0.73; 0.71,0.91; 1.0,1.0">
                                          <p:stCondLst>
                                            <p:cond delay="0"/>
                                          </p:stCondLst>
                                        </p:cTn>
                                        <p:tgtEl>
                                          <p:spTgt spid="512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12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12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12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124"/>
                                        </p:tgtEl>
                                        <p:attrNameLst>
                                          <p:attrName>ppt_y</p:attrName>
                                        </p:attrNameLst>
                                      </p:cBhvr>
                                      <p:tavLst>
                                        <p:tav tm="0" fmla="#ppt_y-sin(pi*$)/81">
                                          <p:val>
                                            <p:fltVal val="0"/>
                                          </p:val>
                                        </p:tav>
                                        <p:tav tm="100000">
                                          <p:val>
                                            <p:fltVal val="1"/>
                                          </p:val>
                                        </p:tav>
                                      </p:tavLst>
                                    </p:anim>
                                    <p:animScale>
                                      <p:cBhvr>
                                        <p:cTn id="34" dur="26">
                                          <p:stCondLst>
                                            <p:cond delay="650"/>
                                          </p:stCondLst>
                                        </p:cTn>
                                        <p:tgtEl>
                                          <p:spTgt spid="5124"/>
                                        </p:tgtEl>
                                      </p:cBhvr>
                                      <p:to x="100000" y="60000"/>
                                    </p:animScale>
                                    <p:animScale>
                                      <p:cBhvr>
                                        <p:cTn id="35" dur="166" decel="50000">
                                          <p:stCondLst>
                                            <p:cond delay="676"/>
                                          </p:stCondLst>
                                        </p:cTn>
                                        <p:tgtEl>
                                          <p:spTgt spid="5124"/>
                                        </p:tgtEl>
                                      </p:cBhvr>
                                      <p:to x="100000" y="100000"/>
                                    </p:animScale>
                                    <p:animScale>
                                      <p:cBhvr>
                                        <p:cTn id="36" dur="26">
                                          <p:stCondLst>
                                            <p:cond delay="1312"/>
                                          </p:stCondLst>
                                        </p:cTn>
                                        <p:tgtEl>
                                          <p:spTgt spid="5124"/>
                                        </p:tgtEl>
                                      </p:cBhvr>
                                      <p:to x="100000" y="80000"/>
                                    </p:animScale>
                                    <p:animScale>
                                      <p:cBhvr>
                                        <p:cTn id="37" dur="166" decel="50000">
                                          <p:stCondLst>
                                            <p:cond delay="1338"/>
                                          </p:stCondLst>
                                        </p:cTn>
                                        <p:tgtEl>
                                          <p:spTgt spid="5124"/>
                                        </p:tgtEl>
                                      </p:cBhvr>
                                      <p:to x="100000" y="100000"/>
                                    </p:animScale>
                                    <p:animScale>
                                      <p:cBhvr>
                                        <p:cTn id="38" dur="26">
                                          <p:stCondLst>
                                            <p:cond delay="1642"/>
                                          </p:stCondLst>
                                        </p:cTn>
                                        <p:tgtEl>
                                          <p:spTgt spid="5124"/>
                                        </p:tgtEl>
                                      </p:cBhvr>
                                      <p:to x="100000" y="90000"/>
                                    </p:animScale>
                                    <p:animScale>
                                      <p:cBhvr>
                                        <p:cTn id="39" dur="166" decel="50000">
                                          <p:stCondLst>
                                            <p:cond delay="1668"/>
                                          </p:stCondLst>
                                        </p:cTn>
                                        <p:tgtEl>
                                          <p:spTgt spid="5124"/>
                                        </p:tgtEl>
                                      </p:cBhvr>
                                      <p:to x="100000" y="100000"/>
                                    </p:animScale>
                                    <p:animScale>
                                      <p:cBhvr>
                                        <p:cTn id="40" dur="26">
                                          <p:stCondLst>
                                            <p:cond delay="1808"/>
                                          </p:stCondLst>
                                        </p:cTn>
                                        <p:tgtEl>
                                          <p:spTgt spid="5124"/>
                                        </p:tgtEl>
                                      </p:cBhvr>
                                      <p:to x="100000" y="95000"/>
                                    </p:animScale>
                                    <p:animScale>
                                      <p:cBhvr>
                                        <p:cTn id="41" dur="166" decel="50000">
                                          <p:stCondLst>
                                            <p:cond delay="1834"/>
                                          </p:stCondLst>
                                        </p:cTn>
                                        <p:tgtEl>
                                          <p:spTgt spid="5124"/>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5125"/>
                                        </p:tgtEl>
                                        <p:attrNameLst>
                                          <p:attrName>style.visibility</p:attrName>
                                        </p:attrNameLst>
                                      </p:cBhvr>
                                      <p:to>
                                        <p:strVal val="visible"/>
                                      </p:to>
                                    </p:set>
                                    <p:animEffect transition="in" filter="blinds(horizontal)">
                                      <p:cBhvr>
                                        <p:cTn id="46"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51520" y="116632"/>
            <a:ext cx="4032448" cy="3016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1" name="Picture 3"/>
          <p:cNvPicPr>
            <a:picLocks noChangeAspect="1" noChangeArrowheads="1"/>
          </p:cNvPicPr>
          <p:nvPr/>
        </p:nvPicPr>
        <p:blipFill>
          <a:blip r:embed="rId3" cstate="print"/>
          <a:srcRect/>
          <a:stretch>
            <a:fillRect/>
          </a:stretch>
        </p:blipFill>
        <p:spPr bwMode="auto">
          <a:xfrm>
            <a:off x="251520" y="3356992"/>
            <a:ext cx="4040766" cy="3175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2" name="Picture 4"/>
          <p:cNvPicPr>
            <a:picLocks noChangeAspect="1" noChangeArrowheads="1"/>
          </p:cNvPicPr>
          <p:nvPr/>
        </p:nvPicPr>
        <p:blipFill>
          <a:blip r:embed="rId4" cstate="print"/>
          <a:srcRect/>
          <a:stretch>
            <a:fillRect/>
          </a:stretch>
        </p:blipFill>
        <p:spPr bwMode="auto">
          <a:xfrm>
            <a:off x="4499992" y="476672"/>
            <a:ext cx="4392488" cy="5856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strips(downLeft)">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wipe(down)">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dissolve">
                                      <p:cBhvr>
                                        <p:cTn id="1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path path="circle">
            <a:fillToRect l="50000" t="50000" r="50000" b="50000"/>
          </a:path>
        </a:gra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51520" y="188640"/>
            <a:ext cx="8640960" cy="64821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Left)">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gs>
            <a:gs pos="25000">
              <a:srgbClr val="FF6633"/>
            </a:gs>
            <a:gs pos="50000">
              <a:srgbClr val="FFFF00"/>
            </a:gs>
            <a:gs pos="75000">
              <a:srgbClr val="01A78F"/>
            </a:gs>
            <a:gs pos="0">
              <a:srgbClr val="3366FF">
                <a:alpha val="98000"/>
              </a:srgb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Prostokąt 1"/>
          <p:cNvSpPr/>
          <p:nvPr/>
        </p:nvSpPr>
        <p:spPr>
          <a:xfrm>
            <a:off x="0" y="0"/>
            <a:ext cx="9143999" cy="1138773"/>
          </a:xfrm>
          <a:prstGeom prst="rect">
            <a:avLst/>
          </a:prstGeom>
          <a:noFill/>
        </p:spPr>
        <p:txBody>
          <a:bodyPr wrap="square" lIns="91440" tIns="45720" rIns="91440" bIns="45720">
            <a:spAutoFit/>
          </a:bodyPr>
          <a:lstStyle/>
          <a:p>
            <a:pPr algn="ctr"/>
            <a:r>
              <a:rPr lang="pl-PL" sz="3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PREZENTACJA SZKOLNEGO KOŁA EKOLOGICZNEGO</a:t>
            </a:r>
          </a:p>
          <a:p>
            <a:pPr algn="ctr"/>
            <a:r>
              <a:rPr lang="pl-PL" sz="3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NA DNIACH OTWARTYCH SZKOŁY</a:t>
            </a:r>
            <a:endParaRPr lang="pl-PL" sz="3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 name="Obraz 2" descr="zdj.1.JPG"/>
          <p:cNvPicPr>
            <a:picLocks noChangeAspect="1"/>
          </p:cNvPicPr>
          <p:nvPr/>
        </p:nvPicPr>
        <p:blipFill>
          <a:blip r:embed="rId2" cstate="print"/>
          <a:stretch>
            <a:fillRect/>
          </a:stretch>
        </p:blipFill>
        <p:spPr>
          <a:xfrm>
            <a:off x="0" y="1124744"/>
            <a:ext cx="4536504" cy="3240360"/>
          </a:xfrm>
          <a:prstGeom prst="rect">
            <a:avLst/>
          </a:prstGeom>
          <a:ln>
            <a:noFill/>
          </a:ln>
          <a:effectLst>
            <a:softEdge rad="112500"/>
          </a:effectLst>
        </p:spPr>
      </p:pic>
      <p:pic>
        <p:nvPicPr>
          <p:cNvPr id="4" name="Obraz 3" descr="zdj.2.JPG"/>
          <p:cNvPicPr>
            <a:picLocks noChangeAspect="1"/>
          </p:cNvPicPr>
          <p:nvPr/>
        </p:nvPicPr>
        <p:blipFill>
          <a:blip r:embed="rId3" cstate="print"/>
          <a:stretch>
            <a:fillRect/>
          </a:stretch>
        </p:blipFill>
        <p:spPr>
          <a:xfrm>
            <a:off x="4572000" y="1196752"/>
            <a:ext cx="4392488" cy="3208127"/>
          </a:xfrm>
          <a:prstGeom prst="rect">
            <a:avLst/>
          </a:prstGeom>
          <a:ln>
            <a:noFill/>
          </a:ln>
          <a:effectLst>
            <a:softEdge rad="112500"/>
          </a:effectLst>
        </p:spPr>
      </p:pic>
      <p:pic>
        <p:nvPicPr>
          <p:cNvPr id="5" name="Obraz 4" descr="zdj.3.jpg"/>
          <p:cNvPicPr>
            <a:picLocks noChangeAspect="1"/>
          </p:cNvPicPr>
          <p:nvPr/>
        </p:nvPicPr>
        <p:blipFill>
          <a:blip r:embed="rId4" cstate="print"/>
          <a:stretch>
            <a:fillRect/>
          </a:stretch>
        </p:blipFill>
        <p:spPr>
          <a:xfrm>
            <a:off x="2411760" y="3645024"/>
            <a:ext cx="4198995" cy="3212976"/>
          </a:xfrm>
          <a:prstGeom prst="rect">
            <a:avLst/>
          </a:prstGeom>
          <a:ln>
            <a:noFill/>
          </a:ln>
          <a:effectLst>
            <a:softEdge rad="112500"/>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8" dur="1000" fill="hold"/>
                                        <p:tgtEl>
                                          <p:spTgt spid="3"/>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360"/>
                                          </p:val>
                                        </p:tav>
                                        <p:tav tm="100000">
                                          <p:val>
                                            <p:fltVal val="0"/>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1000" fill="hold"/>
                                        <p:tgtEl>
                                          <p:spTgt spid="5"/>
                                        </p:tgtEl>
                                        <p:attrNameLst>
                                          <p:attrName>ppt_w</p:attrName>
                                        </p:attrNameLst>
                                      </p:cBhvr>
                                      <p:tavLst>
                                        <p:tav tm="0">
                                          <p:val>
                                            <p:strVal val="#ppt_w*0.70"/>
                                          </p:val>
                                        </p:tav>
                                        <p:tav tm="100000">
                                          <p:val>
                                            <p:strVal val="#ppt_w"/>
                                          </p:val>
                                        </p:tav>
                                      </p:tavLst>
                                    </p:anim>
                                    <p:anim calcmode="lin" valueType="num">
                                      <p:cBhvr>
                                        <p:cTn id="46" dur="1000" fill="hold"/>
                                        <p:tgtEl>
                                          <p:spTgt spid="5"/>
                                        </p:tgtEl>
                                        <p:attrNameLst>
                                          <p:attrName>ppt_h</p:attrName>
                                        </p:attrNameLst>
                                      </p:cBhvr>
                                      <p:tavLst>
                                        <p:tav tm="0">
                                          <p:val>
                                            <p:strVal val="#ppt_h"/>
                                          </p:val>
                                        </p:tav>
                                        <p:tav tm="100000">
                                          <p:val>
                                            <p:strVal val="#ppt_h"/>
                                          </p:val>
                                        </p:tav>
                                      </p:tavLst>
                                    </p:anim>
                                    <p:animEffect transition="in" filter="fade">
                                      <p:cBhvr>
                                        <p:cTn id="4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path path="circle">
            <a:fillToRect l="50000" t="50000" r="50000" b="50000"/>
          </a:path>
        </a:gra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4716016" y="116632"/>
            <a:ext cx="4248472" cy="31863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99" name="Picture 3"/>
          <p:cNvPicPr>
            <a:picLocks noChangeAspect="1" noChangeArrowheads="1"/>
          </p:cNvPicPr>
          <p:nvPr/>
        </p:nvPicPr>
        <p:blipFill>
          <a:blip r:embed="rId3" cstate="print"/>
          <a:srcRect/>
          <a:stretch>
            <a:fillRect/>
          </a:stretch>
        </p:blipFill>
        <p:spPr bwMode="auto">
          <a:xfrm>
            <a:off x="4716016" y="3501008"/>
            <a:ext cx="4252730" cy="31895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00" name="Picture 4"/>
          <p:cNvPicPr>
            <a:picLocks noChangeAspect="1" noChangeArrowheads="1"/>
          </p:cNvPicPr>
          <p:nvPr/>
        </p:nvPicPr>
        <p:blipFill>
          <a:blip r:embed="rId4" cstate="print"/>
          <a:srcRect/>
          <a:stretch>
            <a:fillRect/>
          </a:stretch>
        </p:blipFill>
        <p:spPr bwMode="auto">
          <a:xfrm>
            <a:off x="179512" y="332657"/>
            <a:ext cx="4374485" cy="58326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blinds(horizontal)">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p:cTn id="12" dur="500" decel="50000" fill="hold">
                                          <p:stCondLst>
                                            <p:cond delay="0"/>
                                          </p:stCondLst>
                                        </p:cTn>
                                        <p:tgtEl>
                                          <p:spTgt spid="4098"/>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4098"/>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4098"/>
                                        </p:tgtEl>
                                        <p:attrNameLst>
                                          <p:attrName>ppt_w</p:attrName>
                                        </p:attrNameLst>
                                      </p:cBhvr>
                                      <p:tavLst>
                                        <p:tav tm="0">
                                          <p:val>
                                            <p:strVal val="#ppt_w*.05"/>
                                          </p:val>
                                        </p:tav>
                                        <p:tav tm="100000">
                                          <p:val>
                                            <p:strVal val="#ppt_w"/>
                                          </p:val>
                                        </p:tav>
                                      </p:tavLst>
                                    </p:anim>
                                    <p:anim calcmode="lin" valueType="num">
                                      <p:cBhvr>
                                        <p:cTn id="15" dur="1000" fill="hold"/>
                                        <p:tgtEl>
                                          <p:spTgt spid="4098"/>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4098"/>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4098"/>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4098"/>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4099"/>
                                        </p:tgtEl>
                                        <p:attrNameLst>
                                          <p:attrName>style.visibility</p:attrName>
                                        </p:attrNameLst>
                                      </p:cBhvr>
                                      <p:to>
                                        <p:strVal val="visible"/>
                                      </p:to>
                                    </p:set>
                                    <p:animEffect transition="in" filter="fade">
                                      <p:cBhvr>
                                        <p:cTn id="24" dur="1000"/>
                                        <p:tgtEl>
                                          <p:spTgt spid="4099"/>
                                        </p:tgtEl>
                                      </p:cBhvr>
                                    </p:animEffect>
                                    <p:anim calcmode="lin" valueType="num">
                                      <p:cBhvr>
                                        <p:cTn id="25" dur="1000" fill="hold"/>
                                        <p:tgtEl>
                                          <p:spTgt spid="4099"/>
                                        </p:tgtEl>
                                        <p:attrNameLst>
                                          <p:attrName>ppt_x</p:attrName>
                                        </p:attrNameLst>
                                      </p:cBhvr>
                                      <p:tavLst>
                                        <p:tav tm="0">
                                          <p:val>
                                            <p:strVal val="#ppt_x"/>
                                          </p:val>
                                        </p:tav>
                                        <p:tav tm="100000">
                                          <p:val>
                                            <p:strVal val="#ppt_x"/>
                                          </p:val>
                                        </p:tav>
                                      </p:tavLst>
                                    </p:anim>
                                    <p:anim calcmode="lin" valueType="num">
                                      <p:cBhvr>
                                        <p:cTn id="26"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Prostokąt 1"/>
          <p:cNvSpPr/>
          <p:nvPr/>
        </p:nvSpPr>
        <p:spPr>
          <a:xfrm>
            <a:off x="0" y="548680"/>
            <a:ext cx="9144000" cy="1107996"/>
          </a:xfrm>
          <a:prstGeom prst="rect">
            <a:avLst/>
          </a:prstGeom>
          <a:noFill/>
        </p:spPr>
        <p:txBody>
          <a:bodyPr wrap="square" lIns="91440" tIns="45720" rIns="91440" bIns="45720">
            <a:spAutoFit/>
          </a:bodyPr>
          <a:lstStyle/>
          <a:p>
            <a:pPr algn="ctr"/>
            <a:r>
              <a:rPr lang="pl-PL" sz="6600" b="1" dirty="0" smtClean="0">
                <a:ln w="10541" cmpd="sng">
                  <a:solidFill>
                    <a:srgbClr val="92D050"/>
                  </a:solidFill>
                  <a:prstDash val="solid"/>
                </a:ln>
                <a:blipFill>
                  <a:blip r:embed="rId2"/>
                  <a:tile tx="0" ty="0" sx="100000" sy="100000" flip="none" algn="tl"/>
                </a:blipFill>
              </a:rPr>
              <a:t>ZADANIE 5</a:t>
            </a:r>
            <a:endParaRPr lang="pl-PL" sz="6600" b="1" dirty="0">
              <a:ln w="10541" cmpd="sng">
                <a:solidFill>
                  <a:srgbClr val="92D050"/>
                </a:solidFill>
                <a:prstDash val="solid"/>
              </a:ln>
              <a:blipFill>
                <a:blip r:embed="rId2"/>
                <a:tile tx="0" ty="0" sx="100000" sy="100000" flip="none" algn="tl"/>
              </a:blipFill>
            </a:endParaRPr>
          </a:p>
        </p:txBody>
      </p:sp>
      <p:sp>
        <p:nvSpPr>
          <p:cNvPr id="3" name="Prostokąt 2"/>
          <p:cNvSpPr/>
          <p:nvPr/>
        </p:nvSpPr>
        <p:spPr>
          <a:xfrm>
            <a:off x="0" y="1844824"/>
            <a:ext cx="9144000" cy="1815882"/>
          </a:xfrm>
          <a:prstGeom prst="rect">
            <a:avLst/>
          </a:prstGeom>
          <a:noFill/>
        </p:spPr>
        <p:txBody>
          <a:bodyPr wrap="square" lIns="91440" tIns="45720" rIns="91440" bIns="45720">
            <a:spAutoFit/>
          </a:bodyPr>
          <a:lstStyle/>
          <a:p>
            <a:pPr algn="ctr"/>
            <a:r>
              <a:rPr lang="pl-PL" sz="2800" b="1" dirty="0" smtClean="0">
                <a:ln w="10541" cmpd="sng">
                  <a:solidFill>
                    <a:srgbClr val="92D050"/>
                  </a:solidFill>
                  <a:prstDash val="solid"/>
                </a:ln>
                <a:blipFill>
                  <a:blip r:embed="rId2"/>
                  <a:tile tx="0" ty="0" sx="100000" sy="100000" flip="none" algn="tl"/>
                </a:blipFill>
              </a:rPr>
              <a:t>Sadzimy drzewa owocowe. </a:t>
            </a:r>
          </a:p>
          <a:p>
            <a:pPr algn="ctr"/>
            <a:r>
              <a:rPr lang="pl-PL" sz="2800" b="1" dirty="0" smtClean="0">
                <a:ln w="10541" cmpd="sng">
                  <a:solidFill>
                    <a:srgbClr val="92D050"/>
                  </a:solidFill>
                  <a:prstDash val="solid"/>
                </a:ln>
                <a:blipFill>
                  <a:blip r:embed="rId2"/>
                  <a:tile tx="0" ty="0" sx="100000" sy="100000" flip="none" algn="tl"/>
                </a:blipFill>
              </a:rPr>
              <a:t>Zasadźcie drzewka owocowe (minimum 3)</a:t>
            </a:r>
          </a:p>
          <a:p>
            <a:pPr algn="ctr"/>
            <a:r>
              <a:rPr lang="pl-PL" sz="2800" b="1" dirty="0" smtClean="0">
                <a:ln w="10541" cmpd="sng">
                  <a:solidFill>
                    <a:srgbClr val="92D050"/>
                  </a:solidFill>
                  <a:prstDash val="solid"/>
                </a:ln>
                <a:blipFill>
                  <a:blip r:embed="rId2"/>
                  <a:tile tx="0" ty="0" sx="100000" sy="100000" flip="none" algn="tl"/>
                </a:blipFill>
              </a:rPr>
              <a:t> w okolicach Waszej szkoły, </a:t>
            </a:r>
          </a:p>
          <a:p>
            <a:pPr algn="ctr"/>
            <a:r>
              <a:rPr lang="pl-PL" sz="2800" b="1" dirty="0" smtClean="0">
                <a:ln w="10541" cmpd="sng">
                  <a:solidFill>
                    <a:srgbClr val="92D050"/>
                  </a:solidFill>
                  <a:prstDash val="solid"/>
                </a:ln>
                <a:blipFill>
                  <a:blip r:embed="rId2"/>
                  <a:tile tx="0" ty="0" sx="100000" sy="100000" flip="none" algn="tl"/>
                </a:blipFill>
              </a:rPr>
              <a:t>harcówki, bądź na Waszej działce w domu.</a:t>
            </a:r>
            <a:endParaRPr lang="pl-PL" sz="2800" b="1" dirty="0">
              <a:ln w="10541" cmpd="sng">
                <a:solidFill>
                  <a:srgbClr val="92D050"/>
                </a:solidFill>
                <a:prstDash val="solid"/>
              </a:ln>
              <a:blipFill>
                <a:blip r:embed="rId2"/>
                <a:tile tx="0" ty="0" sx="100000" sy="100000" flip="none" algn="tl"/>
              </a:blip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ppt_w*2.5"/>
                                          </p:val>
                                        </p:tav>
                                        <p:tav tm="100000">
                                          <p:val>
                                            <p:strVal val="#ppt_w"/>
                                          </p:val>
                                        </p:tav>
                                      </p:tavLst>
                                    </p:anim>
                                    <p:anim calcmode="lin" valueType="num">
                                      <p:cBhvr>
                                        <p:cTn id="17" dur="500" fill="hold"/>
                                        <p:tgtEl>
                                          <p:spTgt spid="3"/>
                                        </p:tgtEl>
                                        <p:attrNameLst>
                                          <p:attrName>ppt_h</p:attrName>
                                        </p:attrNameLst>
                                      </p:cBhvr>
                                      <p:tavLst>
                                        <p:tav tm="0">
                                          <p:val>
                                            <p:strVal val="#ppt_h*0.01"/>
                                          </p:val>
                                        </p:tav>
                                        <p:tav tm="100000">
                                          <p:val>
                                            <p:strVal val="#ppt_h"/>
                                          </p:val>
                                        </p:tav>
                                      </p:tavLst>
                                    </p:anim>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h+1"/>
                                          </p:val>
                                        </p:tav>
                                        <p:tav tm="100000">
                                          <p:val>
                                            <p:strVal val="#ppt_y"/>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3" name="Prostokąt 2"/>
          <p:cNvSpPr/>
          <p:nvPr/>
        </p:nvSpPr>
        <p:spPr>
          <a:xfrm>
            <a:off x="0" y="0"/>
            <a:ext cx="9144000" cy="6555641"/>
          </a:xfrm>
          <a:prstGeom prst="rect">
            <a:avLst/>
          </a:prstGeom>
          <a:gradFill>
            <a:gsLst>
              <a:gs pos="0">
                <a:srgbClr val="8488C4"/>
              </a:gs>
              <a:gs pos="53000">
                <a:srgbClr val="D4DEFF"/>
              </a:gs>
              <a:gs pos="83000">
                <a:srgbClr val="D4DEFF"/>
              </a:gs>
              <a:gs pos="100000">
                <a:srgbClr val="96AB94"/>
              </a:gs>
            </a:gsLst>
            <a:lin ang="5400000" scaled="0"/>
          </a:gradFill>
        </p:spPr>
        <p:txBody>
          <a:bodyPr wrap="square" lIns="91440" tIns="45720" rIns="91440" bIns="45720">
            <a:spAutoFit/>
          </a:bodyPr>
          <a:lstStyle/>
          <a:p>
            <a:pPr algn="ctr"/>
            <a:r>
              <a:rPr lang="pl-PL" sz="2800" b="1" dirty="0" smtClean="0">
                <a:ln w="10541" cmpd="sng">
                  <a:solidFill>
                    <a:srgbClr val="92D050"/>
                  </a:solidFill>
                  <a:prstDash val="solid"/>
                </a:ln>
                <a:blipFill>
                  <a:blip r:embed="rId2"/>
                  <a:tile tx="0" ty="0" sx="100000" sy="100000" flip="none" algn="tl"/>
                </a:blipFill>
              </a:rPr>
              <a:t>Bogaci w wiedzę na temat sadzenia i pielęgnowania drzewek owocowych, którą zaczerpnęliśmy podczas wizyty w sadzie, postanowiliśmy posadzić je również na terenach w pobliżu naszej szkoły. Świadomi tego, że ich sadzenie nie tylko podnosi możliwości pokarmowe, ale także korzystnie wpływa na bioróżnorodność i estetykę krajobrazu postanowiliśmy  przystąpić do działania. Z małymi problemami- bo już troszkę za późno, zdążyliśmy  zakupić piękne sadzonki: trzy drzewka owocowe i krzak czarnej porzeczki. Zabraliśmy potrzebne narzędzia i przystąpiliśmy do pracy, z której efektów byliśmy bardzo dumni. Oczywiście nie poprzestaliśmy na sadzeniu drzewek i krzewów owocowych. Wykonaliśmy także poradniki , w których znalazły się informacje na temat sadzenia i pielęgnacji roślin sadowniczych</a:t>
            </a:r>
            <a:endParaRPr lang="pl-PL" sz="2800" b="1" dirty="0">
              <a:ln w="10541" cmpd="sng">
                <a:solidFill>
                  <a:srgbClr val="92D050"/>
                </a:solidFill>
                <a:prstDash val="solid"/>
              </a:ln>
              <a:blipFill>
                <a:blip r:embed="rId2"/>
                <a:tile tx="0" ty="0" sx="100000" sy="100000" flip="none" algn="tl"/>
              </a:blip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45057" name="Rectangle 1"/>
          <p:cNvSpPr>
            <a:spLocks noChangeArrowheads="1"/>
          </p:cNvSpPr>
          <p:nvPr/>
        </p:nvSpPr>
        <p:spPr bwMode="auto">
          <a:xfrm>
            <a:off x="0" y="-158194"/>
            <a:ext cx="9144000" cy="74174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7013" algn="l" defTabSz="914400" rtl="0" eaLnBrk="1" fontAlgn="base" latinLnBrk="0" hangingPunct="1">
              <a:lnSpc>
                <a:spcPct val="100000"/>
              </a:lnSpc>
              <a:spcBef>
                <a:spcPct val="0"/>
              </a:spcBef>
              <a:spcAft>
                <a:spcPct val="0"/>
              </a:spcAft>
              <a:buClrTx/>
              <a:buSzTx/>
              <a:buFontTx/>
              <a:buNone/>
              <a:tabLst>
                <a:tab pos="3990975" algn="l"/>
              </a:tabLst>
            </a:pPr>
            <a:r>
              <a:rPr kumimoji="0" lang="pl-PL" sz="1350" b="1" i="0" u="none" strike="noStrike" cap="none" normalizeH="0" baseline="0" dirty="0" smtClean="0">
                <a:ln>
                  <a:noFill/>
                </a:ln>
                <a:solidFill>
                  <a:schemeClr val="tx1"/>
                </a:solidFill>
                <a:effectLst/>
                <a:latin typeface="+mj-lt"/>
                <a:ea typeface="Times New Roman" pitchFamily="18" charset="0"/>
              </a:rPr>
              <a:t>Meldunek nr 5</a:t>
            </a:r>
            <a:endParaRPr kumimoji="0" lang="pl-PL" sz="1350" b="1" i="0" u="none" strike="noStrike" cap="none" normalizeH="0" baseline="0" dirty="0" smtClean="0">
              <a:ln>
                <a:noFill/>
              </a:ln>
              <a:solidFill>
                <a:schemeClr val="tx1"/>
              </a:solidFill>
              <a:effectLst/>
              <a:latin typeface="+mj-lt"/>
            </a:endParaRPr>
          </a:p>
          <a:p>
            <a:pPr marL="0" marR="0" lvl="0" indent="227013" algn="l" defTabSz="914400" rtl="0" eaLnBrk="0" fontAlgn="base" latinLnBrk="0" hangingPunct="0">
              <a:lnSpc>
                <a:spcPct val="100000"/>
              </a:lnSpc>
              <a:spcBef>
                <a:spcPct val="0"/>
              </a:spcBef>
              <a:spcAft>
                <a:spcPct val="0"/>
              </a:spcAft>
              <a:buClrTx/>
              <a:buSzTx/>
              <a:buFontTx/>
              <a:buNone/>
              <a:tabLst>
                <a:tab pos="3990975" algn="l"/>
              </a:tabLst>
            </a:pPr>
            <a:r>
              <a:rPr kumimoji="0" lang="pl-PL" sz="1350" b="1" i="0" u="none" strike="noStrike" cap="none" normalizeH="0" baseline="0" dirty="0" smtClean="0">
                <a:ln>
                  <a:noFill/>
                </a:ln>
                <a:solidFill>
                  <a:schemeClr val="tx1"/>
                </a:solidFill>
                <a:effectLst/>
                <a:latin typeface="+mj-lt"/>
                <a:ea typeface="Times New Roman" pitchFamily="18" charset="0"/>
              </a:rPr>
              <a:t>Młodzi ekolodzy z Chorzelowa meldują, wykonanie piątego już zadania w ramach Ogólnopolskiej Akcji Ekologicznej ,, Florek”.</a:t>
            </a:r>
            <a:endParaRPr kumimoji="0" lang="pl-PL" sz="1350" b="1" i="0" u="none" strike="noStrike" cap="none" normalizeH="0" baseline="0" dirty="0" smtClean="0">
              <a:ln>
                <a:noFill/>
              </a:ln>
              <a:solidFill>
                <a:schemeClr val="tx1"/>
              </a:solidFill>
              <a:effectLst/>
              <a:latin typeface="+mj-lt"/>
            </a:endParaRPr>
          </a:p>
          <a:p>
            <a:pPr marL="0" marR="0" lvl="0" indent="227013" algn="l" defTabSz="914400" rtl="0" eaLnBrk="0" fontAlgn="base" latinLnBrk="0" hangingPunct="0">
              <a:lnSpc>
                <a:spcPct val="100000"/>
              </a:lnSpc>
              <a:spcBef>
                <a:spcPct val="0"/>
              </a:spcBef>
              <a:spcAft>
                <a:spcPct val="0"/>
              </a:spcAft>
              <a:buClrTx/>
              <a:buSzTx/>
              <a:buFontTx/>
              <a:buNone/>
              <a:tabLst>
                <a:tab pos="3990975" algn="l"/>
              </a:tabLst>
            </a:pPr>
            <a:r>
              <a:rPr kumimoji="0" lang="pl-PL" sz="1350" b="1" i="0" u="none" strike="noStrike" cap="none" normalizeH="0" baseline="0" dirty="0" smtClean="0">
                <a:ln>
                  <a:noFill/>
                </a:ln>
                <a:solidFill>
                  <a:schemeClr val="tx1"/>
                </a:solidFill>
                <a:effectLst/>
                <a:latin typeface="+mj-lt"/>
                <a:ea typeface="Times New Roman" pitchFamily="18" charset="0"/>
              </a:rPr>
              <a:t>Wszyscy wiemy, szczególnie w ostatnich latach- kiedy to matka natura daje nam wyraźnie znać, że nie jest zadowolona z naszych, ludzkich na tym świecie poczynań - że  jesteśmy częścią środowiska naturalnego i naprawdę ponosimy odpowiedzialność za jego stan. Ponosimy odpowiedzialność za wodę, powietrze, glebę rośliny, zwierzęta oraz  za przyszłe pokolenia.   Przypominamy sobie o tym, chociażby organizując  różnorodne akcje ekologiczne, obchodząc np. Światowy Dzień  Ziemi - w tym roku szczególnie poświęcony znaczeniu i roli lasów w życiu człowieka i całego przyrodniczego świata. W pierwotnym lesie przeważały rośliny pokarmowe ( m. in. drzewa owocowe).                                                       Rośliny pokarmowe z lasu zostały przeniesione do obszaru rolnego, a ekosystemy naturalne zostały ich w zasadzie pozbawione. Najsilniej tę zmianę odczuwają zwierzęta dziko żyjące, pozbawione pokarmu. Każdy typ środowiska roślinnego musi mieć w sobie silne grupy roślin pokarmowych, które są bazą żywieniową dla zwierząt i ludzi. Świadomi tego, że sadzenie drzew i krzewów owocowych  nie tylko podnosi możliwości pokarmowe, ale także korzystnie wpływa na bioróżnorodność i estetykę krajobrazu postanowiliśmy przystąpić do działania.</a:t>
            </a:r>
            <a:endParaRPr kumimoji="0" lang="pl-PL" sz="1350" b="1" i="0" u="none" strike="noStrike" cap="none" normalizeH="0" baseline="0" dirty="0" smtClean="0">
              <a:ln>
                <a:noFill/>
              </a:ln>
              <a:solidFill>
                <a:schemeClr val="tx1"/>
              </a:solidFill>
              <a:effectLst/>
              <a:latin typeface="+mj-lt"/>
            </a:endParaRPr>
          </a:p>
          <a:p>
            <a:pPr marL="0" marR="0" lvl="0" indent="227013" algn="l" defTabSz="914400" rtl="0" eaLnBrk="0" fontAlgn="base" latinLnBrk="0" hangingPunct="0">
              <a:lnSpc>
                <a:spcPct val="100000"/>
              </a:lnSpc>
              <a:spcBef>
                <a:spcPct val="0"/>
              </a:spcBef>
              <a:spcAft>
                <a:spcPct val="0"/>
              </a:spcAft>
              <a:buClrTx/>
              <a:buSzTx/>
              <a:buFontTx/>
              <a:buNone/>
              <a:tabLst>
                <a:tab pos="3990975" algn="l"/>
              </a:tabLst>
            </a:pPr>
            <a:r>
              <a:rPr kumimoji="0" lang="pl-PL" sz="1350" b="1" i="0" u="none" strike="noStrike" cap="none" normalizeH="0" baseline="0" dirty="0" smtClean="0">
                <a:ln>
                  <a:noFill/>
                </a:ln>
                <a:solidFill>
                  <a:schemeClr val="tx1"/>
                </a:solidFill>
                <a:effectLst/>
                <a:latin typeface="+mj-lt"/>
                <a:ea typeface="Times New Roman" pitchFamily="18" charset="0"/>
              </a:rPr>
              <a:t>Z małymi problemami- bo już troszkę za późno, zdążyliśmy zakupić piękne sadzonki: trzy drzewka owocowe i krzak czarnej porzeczki.</a:t>
            </a:r>
            <a:endParaRPr kumimoji="0" lang="pl-PL" sz="1350" b="1" i="0" u="none" strike="noStrike" cap="none" normalizeH="0" baseline="0" dirty="0" smtClean="0">
              <a:ln>
                <a:noFill/>
              </a:ln>
              <a:solidFill>
                <a:schemeClr val="tx1"/>
              </a:solidFill>
              <a:effectLst/>
              <a:latin typeface="+mj-lt"/>
            </a:endParaRPr>
          </a:p>
          <a:p>
            <a:pPr marL="0" marR="0" lvl="0" indent="227013" algn="l" defTabSz="914400" rtl="0" eaLnBrk="0" fontAlgn="base" latinLnBrk="0" hangingPunct="0">
              <a:lnSpc>
                <a:spcPct val="100000"/>
              </a:lnSpc>
              <a:spcBef>
                <a:spcPct val="0"/>
              </a:spcBef>
              <a:spcAft>
                <a:spcPct val="0"/>
              </a:spcAft>
              <a:buClrTx/>
              <a:buSzTx/>
              <a:buFontTx/>
              <a:buNone/>
              <a:tabLst>
                <a:tab pos="3990975" algn="l"/>
              </a:tabLst>
            </a:pPr>
            <a:r>
              <a:rPr kumimoji="0" lang="pl-PL" sz="1350" b="1" i="0" u="none" strike="noStrike" cap="none" normalizeH="0" baseline="0" dirty="0" smtClean="0">
                <a:ln>
                  <a:noFill/>
                </a:ln>
                <a:solidFill>
                  <a:schemeClr val="tx1"/>
                </a:solidFill>
                <a:effectLst/>
                <a:latin typeface="+mj-lt"/>
                <a:ea typeface="Times New Roman" pitchFamily="18" charset="0"/>
              </a:rPr>
              <a:t>Pełni zapału- bo to przecież ,, </a:t>
            </a:r>
            <a:r>
              <a:rPr kumimoji="0" lang="pl-PL" sz="1350" b="1" i="0" u="none" strike="noStrike" cap="none" normalizeH="0" baseline="0" dirty="0" err="1" smtClean="0">
                <a:ln>
                  <a:noFill/>
                </a:ln>
                <a:solidFill>
                  <a:schemeClr val="tx1"/>
                </a:solidFill>
                <a:effectLst/>
                <a:latin typeface="+mj-lt"/>
                <a:ea typeface="Times New Roman" pitchFamily="18" charset="0"/>
              </a:rPr>
              <a:t>Florkowe</a:t>
            </a:r>
            <a:r>
              <a:rPr kumimoji="0" lang="pl-PL" sz="1350" b="1" i="0" u="none" strike="noStrike" cap="none" normalizeH="0" baseline="0" dirty="0" smtClean="0">
                <a:ln>
                  <a:noFill/>
                </a:ln>
                <a:solidFill>
                  <a:schemeClr val="tx1"/>
                </a:solidFill>
                <a:effectLst/>
                <a:latin typeface="+mj-lt"/>
                <a:ea typeface="Times New Roman" pitchFamily="18" charset="0"/>
              </a:rPr>
              <a:t>” drzewka, przystąpiliśmy do pracy. Wzięliśmy ze sobą narzędzia ogrodnicze, nasze sadzonki, wodę i udaliśmy się na teren w pobliżu naszej szkoły. Miejsce do sadzenia odpowiednie-  przy ogrodzeniu szkoły, nie przeszkadzają nikomu, a powinny cieszyć swoim widokiem i przypominać nam o malutkim, jednak naszym wkładzie w realizację programu Pawła Pietrzyka : nasadzenia drzew i krzewów owocowych w Polsce.</a:t>
            </a:r>
            <a:endParaRPr kumimoji="0" lang="pl-PL" sz="1350" b="1" i="0" u="none" strike="noStrike" cap="none" normalizeH="0" baseline="0" dirty="0" smtClean="0">
              <a:ln>
                <a:noFill/>
              </a:ln>
              <a:solidFill>
                <a:schemeClr val="tx1"/>
              </a:solidFill>
              <a:effectLst/>
              <a:latin typeface="+mj-lt"/>
            </a:endParaRPr>
          </a:p>
          <a:p>
            <a:pPr marL="0" marR="0" lvl="0" indent="227013" algn="l" defTabSz="914400" rtl="0" eaLnBrk="0" fontAlgn="base" latinLnBrk="0" hangingPunct="0">
              <a:lnSpc>
                <a:spcPct val="100000"/>
              </a:lnSpc>
              <a:spcBef>
                <a:spcPct val="0"/>
              </a:spcBef>
              <a:spcAft>
                <a:spcPct val="0"/>
              </a:spcAft>
              <a:buClrTx/>
              <a:buSzTx/>
              <a:buFontTx/>
              <a:buNone/>
              <a:tabLst>
                <a:tab pos="3990975" algn="l"/>
              </a:tabLst>
            </a:pPr>
            <a:r>
              <a:rPr kumimoji="0" lang="pl-PL" sz="1350" b="1" i="0" u="none" strike="noStrike" cap="none" normalizeH="0" baseline="0" dirty="0" smtClean="0">
                <a:ln>
                  <a:noFill/>
                </a:ln>
                <a:solidFill>
                  <a:schemeClr val="tx1"/>
                </a:solidFill>
                <a:effectLst/>
                <a:latin typeface="+mj-lt"/>
                <a:ea typeface="Times New Roman" pitchFamily="18" charset="0"/>
              </a:rPr>
              <a:t>Na samym początku naszej pracy chłopcy wykopali cztery odpowiedniej głębokości dołki. Musiały one być na tyle duże, aby korzenie sadzonej rośliny spoczywały w nich swobodnie. Następnie ustawiliśmy sadzonki w dołkach, równomiernie rozkładając ich korzenie, obsypując ziemią i obficie je podlewając. Gdy woda  i pierwsze warstwy gleby spełniły swoje zadanie, zasypywanie dołków zostało zakończone, a teren obok nowych, pięknych roślin wyrównany.</a:t>
            </a:r>
            <a:endParaRPr kumimoji="0" lang="pl-PL" sz="1350" b="1" i="0" u="none" strike="noStrike" cap="none" normalizeH="0" baseline="0" dirty="0" smtClean="0">
              <a:ln>
                <a:noFill/>
              </a:ln>
              <a:solidFill>
                <a:schemeClr val="tx1"/>
              </a:solidFill>
              <a:effectLst/>
              <a:latin typeface="+mj-lt"/>
            </a:endParaRPr>
          </a:p>
          <a:p>
            <a:pPr marL="0" marR="0" lvl="0" indent="227013" algn="l" defTabSz="914400" rtl="0" eaLnBrk="0" fontAlgn="base" latinLnBrk="0" hangingPunct="0">
              <a:lnSpc>
                <a:spcPct val="100000"/>
              </a:lnSpc>
              <a:spcBef>
                <a:spcPct val="0"/>
              </a:spcBef>
              <a:spcAft>
                <a:spcPct val="0"/>
              </a:spcAft>
              <a:buClrTx/>
              <a:buSzTx/>
              <a:buFontTx/>
              <a:buNone/>
              <a:tabLst>
                <a:tab pos="3990975" algn="l"/>
              </a:tabLst>
            </a:pPr>
            <a:r>
              <a:rPr kumimoji="0" lang="pl-PL" sz="1350" b="1" i="0" u="none" strike="noStrike" cap="none" normalizeH="0" baseline="0" dirty="0" smtClean="0">
                <a:ln>
                  <a:noFill/>
                </a:ln>
                <a:solidFill>
                  <a:schemeClr val="tx1"/>
                </a:solidFill>
                <a:effectLst/>
                <a:latin typeface="+mj-lt"/>
                <a:ea typeface="Times New Roman" pitchFamily="18" charset="0"/>
              </a:rPr>
              <a:t>Byliśmy dumni z naszej pracy, gdyż tym oto sposobem na terenie   naszej szkoły zostały zasadzone dwie jabłonki, śliwka i czarna porzeczka.</a:t>
            </a:r>
            <a:endParaRPr kumimoji="0" lang="pl-PL" sz="1350" b="1" i="0" u="none" strike="noStrike" cap="none" normalizeH="0" baseline="0" dirty="0" smtClean="0">
              <a:ln>
                <a:noFill/>
              </a:ln>
              <a:solidFill>
                <a:schemeClr val="tx1"/>
              </a:solidFill>
              <a:effectLst/>
              <a:latin typeface="+mj-lt"/>
            </a:endParaRPr>
          </a:p>
          <a:p>
            <a:pPr marL="0" marR="0" lvl="0" indent="227013" algn="l" defTabSz="914400" rtl="0" eaLnBrk="0" fontAlgn="base" latinLnBrk="0" hangingPunct="0">
              <a:lnSpc>
                <a:spcPct val="100000"/>
              </a:lnSpc>
              <a:spcBef>
                <a:spcPct val="0"/>
              </a:spcBef>
              <a:spcAft>
                <a:spcPct val="0"/>
              </a:spcAft>
              <a:buClrTx/>
              <a:buSzTx/>
              <a:buFontTx/>
              <a:buNone/>
              <a:tabLst>
                <a:tab pos="3990975" algn="l"/>
              </a:tabLst>
            </a:pPr>
            <a:r>
              <a:rPr kumimoji="0" lang="pl-PL" sz="1350" b="1" i="0" u="none" strike="noStrike" cap="none" normalizeH="0" baseline="0" dirty="0" smtClean="0">
                <a:ln>
                  <a:noFill/>
                </a:ln>
                <a:solidFill>
                  <a:schemeClr val="tx1"/>
                </a:solidFill>
                <a:effectLst/>
                <a:latin typeface="+mj-lt"/>
                <a:ea typeface="Times New Roman" pitchFamily="18" charset="0"/>
              </a:rPr>
              <a:t>Oczywiście nie poprzestaliśmy na sadzeniu drzewek i krzewów owocowych. Wykonaliśmy także poradniki, w których znalazły się informacje na temat sadzenia i pielęgnacji roślin sadowniczych. Przebieg realizacji tego zadania został udokumentowany na zdjęciach, które jak zawsze zamieszczamy wraz z artykułem na stronie internetowej szkoły, wszystkie zaprezentujemy na zlocie podsumowującym akcję.</a:t>
            </a:r>
            <a:endParaRPr kumimoji="0" lang="pl-PL" sz="1350" b="1" i="0" u="none" strike="noStrike" cap="none" normalizeH="0" baseline="0" dirty="0" smtClean="0">
              <a:ln>
                <a:noFill/>
              </a:ln>
              <a:solidFill>
                <a:schemeClr val="tx1"/>
              </a:solidFill>
              <a:effectLst/>
              <a:latin typeface="+mj-lt"/>
            </a:endParaRPr>
          </a:p>
          <a:p>
            <a:pPr marL="0" marR="0" lvl="0" indent="227013" algn="r" defTabSz="914400" rtl="0" eaLnBrk="0" fontAlgn="base" latinLnBrk="0" hangingPunct="0">
              <a:lnSpc>
                <a:spcPct val="100000"/>
              </a:lnSpc>
              <a:spcBef>
                <a:spcPct val="0"/>
              </a:spcBef>
              <a:spcAft>
                <a:spcPct val="0"/>
              </a:spcAft>
              <a:buClrTx/>
              <a:buSzTx/>
              <a:buFontTx/>
              <a:buNone/>
              <a:tabLst>
                <a:tab pos="3990975" algn="l"/>
              </a:tabLst>
            </a:pPr>
            <a:r>
              <a:rPr kumimoji="0" lang="pl-PL" sz="1350" b="1" i="0" u="none" strike="noStrike" cap="none" normalizeH="0" baseline="0" dirty="0" smtClean="0">
                <a:ln>
                  <a:noFill/>
                </a:ln>
                <a:solidFill>
                  <a:schemeClr val="tx1"/>
                </a:solidFill>
                <a:effectLst/>
                <a:latin typeface="+mj-lt"/>
                <a:ea typeface="Times New Roman" pitchFamily="18" charset="0"/>
              </a:rPr>
              <a:t>Z harcerskim pozdrowieniem Czuwaj!</a:t>
            </a:r>
            <a:endParaRPr kumimoji="0" lang="pl-PL" sz="1350" b="1" i="0" u="none" strike="noStrike" cap="none" normalizeH="0" baseline="0" dirty="0" smtClean="0">
              <a:ln>
                <a:noFill/>
              </a:ln>
              <a:solidFill>
                <a:schemeClr val="tx1"/>
              </a:solidFill>
              <a:effectLst/>
              <a:latin typeface="+mj-lt"/>
            </a:endParaRPr>
          </a:p>
          <a:p>
            <a:pPr marL="0" marR="0" lvl="0" indent="227013" algn="r" defTabSz="914400" rtl="0" eaLnBrk="0" fontAlgn="base" latinLnBrk="0" hangingPunct="0">
              <a:lnSpc>
                <a:spcPct val="100000"/>
              </a:lnSpc>
              <a:spcBef>
                <a:spcPct val="0"/>
              </a:spcBef>
              <a:spcAft>
                <a:spcPct val="0"/>
              </a:spcAft>
              <a:buClrTx/>
              <a:buSzTx/>
              <a:buFontTx/>
              <a:buNone/>
              <a:tabLst>
                <a:tab pos="3990975" algn="l"/>
              </a:tabLst>
            </a:pPr>
            <a:r>
              <a:rPr kumimoji="0" lang="pl-PL" sz="1350" b="1" i="0" u="none" strike="noStrike" cap="none" normalizeH="0" baseline="0" dirty="0" smtClean="0">
                <a:ln>
                  <a:noFill/>
                </a:ln>
                <a:solidFill>
                  <a:schemeClr val="tx1"/>
                </a:solidFill>
                <a:effectLst/>
                <a:latin typeface="+mj-lt"/>
                <a:ea typeface="Times New Roman" pitchFamily="18" charset="0"/>
              </a:rPr>
              <a:t>Członkowie i opiekunowie</a:t>
            </a:r>
            <a:endParaRPr kumimoji="0" lang="pl-PL" sz="1350" b="1" i="0" u="none" strike="noStrike" cap="none" normalizeH="0" baseline="0" dirty="0" smtClean="0">
              <a:ln>
                <a:noFill/>
              </a:ln>
              <a:solidFill>
                <a:schemeClr val="tx1"/>
              </a:solidFill>
              <a:effectLst/>
              <a:latin typeface="+mj-lt"/>
            </a:endParaRPr>
          </a:p>
          <a:p>
            <a:pPr marL="0" marR="0" lvl="0" indent="227013" algn="r" defTabSz="914400" rtl="0" eaLnBrk="0" fontAlgn="base" latinLnBrk="0" hangingPunct="0">
              <a:lnSpc>
                <a:spcPct val="100000"/>
              </a:lnSpc>
              <a:spcBef>
                <a:spcPct val="0"/>
              </a:spcBef>
              <a:spcAft>
                <a:spcPct val="0"/>
              </a:spcAft>
              <a:buClrTx/>
              <a:buSzTx/>
              <a:buFontTx/>
              <a:buNone/>
              <a:tabLst>
                <a:tab pos="3990975" algn="l"/>
              </a:tabLst>
            </a:pPr>
            <a:r>
              <a:rPr kumimoji="0" lang="pl-PL" sz="1350" b="1" i="0" u="none" strike="noStrike" cap="none" normalizeH="0" baseline="0" dirty="0" smtClean="0">
                <a:ln>
                  <a:noFill/>
                </a:ln>
                <a:solidFill>
                  <a:schemeClr val="tx1"/>
                </a:solidFill>
                <a:effectLst/>
                <a:latin typeface="+mj-lt"/>
                <a:ea typeface="Times New Roman" pitchFamily="18" charset="0"/>
              </a:rPr>
              <a:t>Szkolnego Koła Ekologicznego</a:t>
            </a:r>
            <a:endParaRPr kumimoji="0" lang="pl-PL" sz="1350" b="1" i="0" u="none" strike="noStrike" cap="none" normalizeH="0" baseline="0" dirty="0" smtClean="0">
              <a:ln>
                <a:noFill/>
              </a:ln>
              <a:solidFill>
                <a:schemeClr val="tx1"/>
              </a:solidFill>
              <a:effectLst/>
              <a:latin typeface="+mj-lt"/>
            </a:endParaRPr>
          </a:p>
          <a:p>
            <a:pPr marL="0" marR="0" lvl="0" indent="227013" algn="l" defTabSz="914400" rtl="0" eaLnBrk="0" fontAlgn="base" latinLnBrk="0" hangingPunct="0">
              <a:lnSpc>
                <a:spcPct val="100000"/>
              </a:lnSpc>
              <a:spcBef>
                <a:spcPct val="0"/>
              </a:spcBef>
              <a:spcAft>
                <a:spcPct val="0"/>
              </a:spcAft>
              <a:buClrTx/>
              <a:buSzTx/>
              <a:buFontTx/>
              <a:buNone/>
              <a:tabLst>
                <a:tab pos="3990975" algn="l"/>
              </a:tabLst>
            </a:pPr>
            <a:endParaRPr kumimoji="0" lang="pl-PL" sz="1350" b="1" i="0" u="none" strike="noStrike" cap="none" normalizeH="0" baseline="0" dirty="0" smtClean="0">
              <a:ln>
                <a:noFill/>
              </a:ln>
              <a:solidFill>
                <a:schemeClr val="tx1"/>
              </a:solidFill>
              <a:effectLst/>
              <a:latin typeface="+mj-l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5057"/>
                                        </p:tgtEl>
                                        <p:attrNameLst>
                                          <p:attrName>style.visibility</p:attrName>
                                        </p:attrNameLst>
                                      </p:cBhvr>
                                      <p:to>
                                        <p:strVal val="visible"/>
                                      </p:to>
                                    </p:set>
                                    <p:anim calcmode="lin" valueType="num">
                                      <p:cBhvr>
                                        <p:cTn id="7" dur="500" fill="hold"/>
                                        <p:tgtEl>
                                          <p:spTgt spid="45057"/>
                                        </p:tgtEl>
                                        <p:attrNameLst>
                                          <p:attrName>ppt_w</p:attrName>
                                        </p:attrNameLst>
                                      </p:cBhvr>
                                      <p:tavLst>
                                        <p:tav tm="0">
                                          <p:val>
                                            <p:strVal val="#ppt_w*0.05"/>
                                          </p:val>
                                        </p:tav>
                                        <p:tav tm="100000">
                                          <p:val>
                                            <p:strVal val="#ppt_w"/>
                                          </p:val>
                                        </p:tav>
                                      </p:tavLst>
                                    </p:anim>
                                    <p:anim calcmode="lin" valueType="num">
                                      <p:cBhvr>
                                        <p:cTn id="8" dur="500" fill="hold"/>
                                        <p:tgtEl>
                                          <p:spTgt spid="45057"/>
                                        </p:tgtEl>
                                        <p:attrNameLst>
                                          <p:attrName>ppt_h</p:attrName>
                                        </p:attrNameLst>
                                      </p:cBhvr>
                                      <p:tavLst>
                                        <p:tav tm="0">
                                          <p:val>
                                            <p:strVal val="#ppt_h"/>
                                          </p:val>
                                        </p:tav>
                                        <p:tav tm="100000">
                                          <p:val>
                                            <p:strVal val="#ppt_h"/>
                                          </p:val>
                                        </p:tav>
                                      </p:tavLst>
                                    </p:anim>
                                    <p:anim calcmode="lin" valueType="num">
                                      <p:cBhvr>
                                        <p:cTn id="9" dur="500" fill="hold"/>
                                        <p:tgtEl>
                                          <p:spTgt spid="45057"/>
                                        </p:tgtEl>
                                        <p:attrNameLst>
                                          <p:attrName>ppt_x</p:attrName>
                                        </p:attrNameLst>
                                      </p:cBhvr>
                                      <p:tavLst>
                                        <p:tav tm="0">
                                          <p:val>
                                            <p:strVal val="#ppt_x-.2"/>
                                          </p:val>
                                        </p:tav>
                                        <p:tav tm="100000">
                                          <p:val>
                                            <p:strVal val="#ppt_x"/>
                                          </p:val>
                                        </p:tav>
                                      </p:tavLst>
                                    </p:anim>
                                    <p:anim calcmode="lin" valueType="num">
                                      <p:cBhvr>
                                        <p:cTn id="10" dur="500" fill="hold"/>
                                        <p:tgtEl>
                                          <p:spTgt spid="45057"/>
                                        </p:tgtEl>
                                        <p:attrNameLst>
                                          <p:attrName>ppt_y</p:attrName>
                                        </p:attrNameLst>
                                      </p:cBhvr>
                                      <p:tavLst>
                                        <p:tav tm="0">
                                          <p:val>
                                            <p:strVal val="#ppt_y"/>
                                          </p:val>
                                        </p:tav>
                                        <p:tav tm="100000">
                                          <p:val>
                                            <p:strVal val="#ppt_y"/>
                                          </p:val>
                                        </p:tav>
                                      </p:tavLst>
                                    </p:anim>
                                    <p:animEffect transition="in" filter="fade">
                                      <p:cBhvr>
                                        <p:cTn id="11" dur="500"/>
                                        <p:tgtEl>
                                          <p:spTgt spid="45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539553" y="548680"/>
            <a:ext cx="7632848" cy="5728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anim calcmode="lin" valueType="num">
                                      <p:cBhvr>
                                        <p:cTn id="8" dur="2000" fill="hold"/>
                                        <p:tgtEl>
                                          <p:spTgt spid="6146"/>
                                        </p:tgtEl>
                                        <p:attrNameLst>
                                          <p:attrName>style.rotation</p:attrName>
                                        </p:attrNameLst>
                                      </p:cBhvr>
                                      <p:tavLst>
                                        <p:tav tm="0">
                                          <p:val>
                                            <p:fltVal val="720"/>
                                          </p:val>
                                        </p:tav>
                                        <p:tav tm="100000">
                                          <p:val>
                                            <p:fltVal val="0"/>
                                          </p:val>
                                        </p:tav>
                                      </p:tavLst>
                                    </p:anim>
                                    <p:anim calcmode="lin" valueType="num">
                                      <p:cBhvr>
                                        <p:cTn id="9" dur="2000" fill="hold"/>
                                        <p:tgtEl>
                                          <p:spTgt spid="6146"/>
                                        </p:tgtEl>
                                        <p:attrNameLst>
                                          <p:attrName>ppt_h</p:attrName>
                                        </p:attrNameLst>
                                      </p:cBhvr>
                                      <p:tavLst>
                                        <p:tav tm="0">
                                          <p:val>
                                            <p:fltVal val="0"/>
                                          </p:val>
                                        </p:tav>
                                        <p:tav tm="100000">
                                          <p:val>
                                            <p:strVal val="#ppt_h"/>
                                          </p:val>
                                        </p:tav>
                                      </p:tavLst>
                                    </p:anim>
                                    <p:anim calcmode="lin" valueType="num">
                                      <p:cBhvr>
                                        <p:cTn id="10" dur="2000" fill="hold"/>
                                        <p:tgtEl>
                                          <p:spTgt spid="61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467544" y="836712"/>
            <a:ext cx="3657600" cy="487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171" name="Picture 3"/>
          <p:cNvPicPr>
            <a:picLocks noChangeAspect="1" noChangeArrowheads="1"/>
          </p:cNvPicPr>
          <p:nvPr/>
        </p:nvPicPr>
        <p:blipFill>
          <a:blip r:embed="rId3" cstate="print"/>
          <a:srcRect/>
          <a:stretch>
            <a:fillRect/>
          </a:stretch>
        </p:blipFill>
        <p:spPr bwMode="auto">
          <a:xfrm>
            <a:off x="4499992" y="836712"/>
            <a:ext cx="3657600" cy="487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80">
                                          <p:stCondLst>
                                            <p:cond delay="0"/>
                                          </p:stCondLst>
                                        </p:cTn>
                                        <p:tgtEl>
                                          <p:spTgt spid="7170"/>
                                        </p:tgtEl>
                                      </p:cBhvr>
                                    </p:animEffect>
                                    <p:anim calcmode="lin" valueType="num">
                                      <p:cBhvr>
                                        <p:cTn id="8"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13" dur="26">
                                          <p:stCondLst>
                                            <p:cond delay="650"/>
                                          </p:stCondLst>
                                        </p:cTn>
                                        <p:tgtEl>
                                          <p:spTgt spid="7170"/>
                                        </p:tgtEl>
                                      </p:cBhvr>
                                      <p:to x="100000" y="60000"/>
                                    </p:animScale>
                                    <p:animScale>
                                      <p:cBhvr>
                                        <p:cTn id="14" dur="166" decel="50000">
                                          <p:stCondLst>
                                            <p:cond delay="676"/>
                                          </p:stCondLst>
                                        </p:cTn>
                                        <p:tgtEl>
                                          <p:spTgt spid="7170"/>
                                        </p:tgtEl>
                                      </p:cBhvr>
                                      <p:to x="100000" y="100000"/>
                                    </p:animScale>
                                    <p:animScale>
                                      <p:cBhvr>
                                        <p:cTn id="15" dur="26">
                                          <p:stCondLst>
                                            <p:cond delay="1312"/>
                                          </p:stCondLst>
                                        </p:cTn>
                                        <p:tgtEl>
                                          <p:spTgt spid="7170"/>
                                        </p:tgtEl>
                                      </p:cBhvr>
                                      <p:to x="100000" y="80000"/>
                                    </p:animScale>
                                    <p:animScale>
                                      <p:cBhvr>
                                        <p:cTn id="16" dur="166" decel="50000">
                                          <p:stCondLst>
                                            <p:cond delay="1338"/>
                                          </p:stCondLst>
                                        </p:cTn>
                                        <p:tgtEl>
                                          <p:spTgt spid="7170"/>
                                        </p:tgtEl>
                                      </p:cBhvr>
                                      <p:to x="100000" y="100000"/>
                                    </p:animScale>
                                    <p:animScale>
                                      <p:cBhvr>
                                        <p:cTn id="17" dur="26">
                                          <p:stCondLst>
                                            <p:cond delay="1642"/>
                                          </p:stCondLst>
                                        </p:cTn>
                                        <p:tgtEl>
                                          <p:spTgt spid="7170"/>
                                        </p:tgtEl>
                                      </p:cBhvr>
                                      <p:to x="100000" y="90000"/>
                                    </p:animScale>
                                    <p:animScale>
                                      <p:cBhvr>
                                        <p:cTn id="18" dur="166" decel="50000">
                                          <p:stCondLst>
                                            <p:cond delay="1668"/>
                                          </p:stCondLst>
                                        </p:cTn>
                                        <p:tgtEl>
                                          <p:spTgt spid="7170"/>
                                        </p:tgtEl>
                                      </p:cBhvr>
                                      <p:to x="100000" y="100000"/>
                                    </p:animScale>
                                    <p:animScale>
                                      <p:cBhvr>
                                        <p:cTn id="19" dur="26">
                                          <p:stCondLst>
                                            <p:cond delay="1808"/>
                                          </p:stCondLst>
                                        </p:cTn>
                                        <p:tgtEl>
                                          <p:spTgt spid="7170"/>
                                        </p:tgtEl>
                                      </p:cBhvr>
                                      <p:to x="100000" y="95000"/>
                                    </p:animScale>
                                    <p:animScale>
                                      <p:cBhvr>
                                        <p:cTn id="20" dur="166" decel="50000">
                                          <p:stCondLst>
                                            <p:cond delay="1834"/>
                                          </p:stCondLst>
                                        </p:cTn>
                                        <p:tgtEl>
                                          <p:spTgt spid="717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7171"/>
                                        </p:tgtEl>
                                        <p:attrNameLst>
                                          <p:attrName>style.visibility</p:attrName>
                                        </p:attrNameLst>
                                      </p:cBhvr>
                                      <p:to>
                                        <p:strVal val="visible"/>
                                      </p:to>
                                    </p:set>
                                    <p:animEffect transition="in" filter="blinds(horizontal)">
                                      <p:cBhvr>
                                        <p:cTn id="25"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79512" y="260648"/>
            <a:ext cx="4104456" cy="3024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195" name="Picture 3"/>
          <p:cNvPicPr>
            <a:picLocks noChangeAspect="1" noChangeArrowheads="1"/>
          </p:cNvPicPr>
          <p:nvPr/>
        </p:nvPicPr>
        <p:blipFill>
          <a:blip r:embed="rId3" cstate="print"/>
          <a:srcRect/>
          <a:stretch>
            <a:fillRect/>
          </a:stretch>
        </p:blipFill>
        <p:spPr bwMode="auto">
          <a:xfrm>
            <a:off x="179512" y="3501008"/>
            <a:ext cx="4128459" cy="3096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196" name="Picture 4"/>
          <p:cNvPicPr>
            <a:picLocks noChangeAspect="1" noChangeArrowheads="1"/>
          </p:cNvPicPr>
          <p:nvPr/>
        </p:nvPicPr>
        <p:blipFill>
          <a:blip r:embed="rId4" cstate="print"/>
          <a:srcRect/>
          <a:stretch>
            <a:fillRect/>
          </a:stretch>
        </p:blipFill>
        <p:spPr bwMode="auto">
          <a:xfrm>
            <a:off x="4716016" y="620688"/>
            <a:ext cx="4104456" cy="5472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strips(downLeft)">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 calcmode="lin" valueType="num">
                                      <p:cBhvr>
                                        <p:cTn id="12" dur="500" fill="hold"/>
                                        <p:tgtEl>
                                          <p:spTgt spid="8195"/>
                                        </p:tgtEl>
                                        <p:attrNameLst>
                                          <p:attrName>ppt_w</p:attrName>
                                        </p:attrNameLst>
                                      </p:cBhvr>
                                      <p:tavLst>
                                        <p:tav tm="0">
                                          <p:val>
                                            <p:fltVal val="0"/>
                                          </p:val>
                                        </p:tav>
                                        <p:tav tm="100000">
                                          <p:val>
                                            <p:strVal val="#ppt_w"/>
                                          </p:val>
                                        </p:tav>
                                      </p:tavLst>
                                    </p:anim>
                                    <p:anim calcmode="lin" valueType="num">
                                      <p:cBhvr>
                                        <p:cTn id="13" dur="500" fill="hold"/>
                                        <p:tgtEl>
                                          <p:spTgt spid="8195"/>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5" presetClass="entr" presetSubtype="0" fill="hold" nodeType="clickEffect">
                                  <p:stCondLst>
                                    <p:cond delay="0"/>
                                  </p:stCondLst>
                                  <p:childTnLst>
                                    <p:set>
                                      <p:cBhvr>
                                        <p:cTn id="17" dur="1" fill="hold">
                                          <p:stCondLst>
                                            <p:cond delay="0"/>
                                          </p:stCondLst>
                                        </p:cTn>
                                        <p:tgtEl>
                                          <p:spTgt spid="8196"/>
                                        </p:tgtEl>
                                        <p:attrNameLst>
                                          <p:attrName>style.visibility</p:attrName>
                                        </p:attrNameLst>
                                      </p:cBhvr>
                                      <p:to>
                                        <p:strVal val="visible"/>
                                      </p:to>
                                    </p:set>
                                    <p:anim calcmode="lin" valueType="num">
                                      <p:cBhvr>
                                        <p:cTn id="18" dur="500" decel="50000" fill="hold">
                                          <p:stCondLst>
                                            <p:cond delay="0"/>
                                          </p:stCondLst>
                                        </p:cTn>
                                        <p:tgtEl>
                                          <p:spTgt spid="8196"/>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8196"/>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8196"/>
                                        </p:tgtEl>
                                        <p:attrNameLst>
                                          <p:attrName>ppt_w</p:attrName>
                                        </p:attrNameLst>
                                      </p:cBhvr>
                                      <p:tavLst>
                                        <p:tav tm="0">
                                          <p:val>
                                            <p:strVal val="#ppt_w*.05"/>
                                          </p:val>
                                        </p:tav>
                                        <p:tav tm="100000">
                                          <p:val>
                                            <p:strVal val="#ppt_w"/>
                                          </p:val>
                                        </p:tav>
                                      </p:tavLst>
                                    </p:anim>
                                    <p:anim calcmode="lin" valueType="num">
                                      <p:cBhvr>
                                        <p:cTn id="21" dur="1000" fill="hold"/>
                                        <p:tgtEl>
                                          <p:spTgt spid="8196"/>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8196"/>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8196"/>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8196"/>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4788024" y="188640"/>
            <a:ext cx="4176463" cy="31323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4" name="Picture 4"/>
          <p:cNvPicPr>
            <a:picLocks noChangeAspect="1" noChangeArrowheads="1"/>
          </p:cNvPicPr>
          <p:nvPr/>
        </p:nvPicPr>
        <p:blipFill>
          <a:blip r:embed="rId3" cstate="print"/>
          <a:srcRect/>
          <a:stretch>
            <a:fillRect/>
          </a:stretch>
        </p:blipFill>
        <p:spPr bwMode="auto">
          <a:xfrm>
            <a:off x="179512" y="404664"/>
            <a:ext cx="4320480" cy="5760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5" name="Picture 5"/>
          <p:cNvPicPr>
            <a:picLocks noChangeAspect="1" noChangeArrowheads="1"/>
          </p:cNvPicPr>
          <p:nvPr/>
        </p:nvPicPr>
        <p:blipFill>
          <a:blip r:embed="rId4" cstate="print"/>
          <a:srcRect/>
          <a:stretch>
            <a:fillRect/>
          </a:stretch>
        </p:blipFill>
        <p:spPr bwMode="auto">
          <a:xfrm>
            <a:off x="4788024" y="3501008"/>
            <a:ext cx="4176464" cy="31323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5124"/>
                                        </p:tgtEl>
                                        <p:attrNameLst>
                                          <p:attrName>style.visibility</p:attrName>
                                        </p:attrNameLst>
                                      </p:cBhvr>
                                      <p:to>
                                        <p:strVal val="visible"/>
                                      </p:to>
                                    </p:set>
                                    <p:anim calcmode="lin" valueType="num">
                                      <p:cBhvr>
                                        <p:cTn id="7" dur="1000" fill="hold"/>
                                        <p:tgtEl>
                                          <p:spTgt spid="5124"/>
                                        </p:tgtEl>
                                        <p:attrNameLst>
                                          <p:attrName>ppt_w</p:attrName>
                                        </p:attrNameLst>
                                      </p:cBhvr>
                                      <p:tavLst>
                                        <p:tav tm="0">
                                          <p:val>
                                            <p:fltVal val="0"/>
                                          </p:val>
                                        </p:tav>
                                        <p:tav tm="100000">
                                          <p:val>
                                            <p:strVal val="#ppt_w"/>
                                          </p:val>
                                        </p:tav>
                                      </p:tavLst>
                                    </p:anim>
                                    <p:anim calcmode="lin" valueType="num">
                                      <p:cBhvr>
                                        <p:cTn id="8" dur="1000" fill="hold"/>
                                        <p:tgtEl>
                                          <p:spTgt spid="5124"/>
                                        </p:tgtEl>
                                        <p:attrNameLst>
                                          <p:attrName>ppt_h</p:attrName>
                                        </p:attrNameLst>
                                      </p:cBhvr>
                                      <p:tavLst>
                                        <p:tav tm="0">
                                          <p:val>
                                            <p:fltVal val="0"/>
                                          </p:val>
                                        </p:tav>
                                        <p:tav tm="100000">
                                          <p:val>
                                            <p:strVal val="#ppt_h"/>
                                          </p:val>
                                        </p:tav>
                                      </p:tavLst>
                                    </p:anim>
                                    <p:anim calcmode="lin" valueType="num">
                                      <p:cBhvr>
                                        <p:cTn id="9" dur="1000" fill="hold"/>
                                        <p:tgtEl>
                                          <p:spTgt spid="5124"/>
                                        </p:tgtEl>
                                        <p:attrNameLst>
                                          <p:attrName>style.rotation</p:attrName>
                                        </p:attrNameLst>
                                      </p:cBhvr>
                                      <p:tavLst>
                                        <p:tav tm="0">
                                          <p:val>
                                            <p:fltVal val="90"/>
                                          </p:val>
                                        </p:tav>
                                        <p:tav tm="100000">
                                          <p:val>
                                            <p:fltVal val="0"/>
                                          </p:val>
                                        </p:tav>
                                      </p:tavLst>
                                    </p:anim>
                                    <p:animEffect transition="in" filter="fade">
                                      <p:cBhvr>
                                        <p:cTn id="10" dur="1000"/>
                                        <p:tgtEl>
                                          <p:spTgt spid="512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linds(horizont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5125"/>
                                        </p:tgtEl>
                                        <p:attrNameLst>
                                          <p:attrName>style.visibility</p:attrName>
                                        </p:attrNameLst>
                                      </p:cBhvr>
                                      <p:to>
                                        <p:strVal val="visible"/>
                                      </p:to>
                                    </p:set>
                                    <p:animEffect transition="in" filter="fade">
                                      <p:cBhvr>
                                        <p:cTn id="20" dur="1000"/>
                                        <p:tgtEl>
                                          <p:spTgt spid="5125"/>
                                        </p:tgtEl>
                                      </p:cBhvr>
                                    </p:animEffect>
                                    <p:anim calcmode="lin" valueType="num">
                                      <p:cBhvr>
                                        <p:cTn id="21" dur="1000" fill="hold"/>
                                        <p:tgtEl>
                                          <p:spTgt spid="5125"/>
                                        </p:tgtEl>
                                        <p:attrNameLst>
                                          <p:attrName>ppt_x</p:attrName>
                                        </p:attrNameLst>
                                      </p:cBhvr>
                                      <p:tavLst>
                                        <p:tav tm="0">
                                          <p:val>
                                            <p:strVal val="#ppt_x"/>
                                          </p:val>
                                        </p:tav>
                                        <p:tav tm="100000">
                                          <p:val>
                                            <p:strVal val="#ppt_x"/>
                                          </p:val>
                                        </p:tav>
                                      </p:tavLst>
                                    </p:anim>
                                    <p:anim calcmode="lin" valueType="num">
                                      <p:cBhvr>
                                        <p:cTn id="22" dur="1000" fill="hold"/>
                                        <p:tgtEl>
                                          <p:spTgt spid="51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a:stretch>
            <a:fillRect/>
          </a:stretch>
        </p:blipFill>
        <p:spPr bwMode="auto">
          <a:xfrm>
            <a:off x="179512" y="116631"/>
            <a:ext cx="4032448" cy="65510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8" name="Picture 4"/>
          <p:cNvPicPr>
            <a:picLocks noChangeAspect="1" noChangeArrowheads="1"/>
          </p:cNvPicPr>
          <p:nvPr/>
        </p:nvPicPr>
        <p:blipFill>
          <a:blip r:embed="rId3" cstate="print"/>
          <a:srcRect/>
          <a:stretch>
            <a:fillRect/>
          </a:stretch>
        </p:blipFill>
        <p:spPr bwMode="auto">
          <a:xfrm>
            <a:off x="4499992" y="332656"/>
            <a:ext cx="4482498" cy="59766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Scale>
                                      <p:cBhvr>
                                        <p:cTn id="7" dur="1000" decel="50000" fill="hold">
                                          <p:stCondLst>
                                            <p:cond delay="0"/>
                                          </p:stCondLst>
                                        </p:cTn>
                                        <p:tgtEl>
                                          <p:spTgt spid="614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147"/>
                                        </p:tgtEl>
                                        <p:attrNameLst>
                                          <p:attrName>ppt_x</p:attrName>
                                          <p:attrName>ppt_y</p:attrName>
                                        </p:attrNameLst>
                                      </p:cBhvr>
                                    </p:animMotion>
                                    <p:animEffect transition="in" filter="fade">
                                      <p:cBhvr>
                                        <p:cTn id="9" dur="1000"/>
                                        <p:tgtEl>
                                          <p:spTgt spid="6147"/>
                                        </p:tgtEl>
                                      </p:cBhvr>
                                    </p:animEffect>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nodeType="clickEffect">
                                  <p:stCondLst>
                                    <p:cond delay="0"/>
                                  </p:stCondLst>
                                  <p:childTnLst>
                                    <p:set>
                                      <p:cBhvr>
                                        <p:cTn id="13" dur="1" fill="hold">
                                          <p:stCondLst>
                                            <p:cond delay="0"/>
                                          </p:stCondLst>
                                        </p:cTn>
                                        <p:tgtEl>
                                          <p:spTgt spid="6148"/>
                                        </p:tgtEl>
                                        <p:attrNameLst>
                                          <p:attrName>style.visibility</p:attrName>
                                        </p:attrNameLst>
                                      </p:cBhvr>
                                      <p:to>
                                        <p:strVal val="visible"/>
                                      </p:to>
                                    </p:set>
                                    <p:anim calcmode="lin" valueType="num">
                                      <p:cBhvr>
                                        <p:cTn id="14" dur="500" decel="50000" fill="hold">
                                          <p:stCondLst>
                                            <p:cond delay="0"/>
                                          </p:stCondLst>
                                        </p:cTn>
                                        <p:tgtEl>
                                          <p:spTgt spid="6148"/>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6148"/>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6148"/>
                                        </p:tgtEl>
                                        <p:attrNameLst>
                                          <p:attrName>ppt_w</p:attrName>
                                        </p:attrNameLst>
                                      </p:cBhvr>
                                      <p:tavLst>
                                        <p:tav tm="0">
                                          <p:val>
                                            <p:strVal val="#ppt_w*.05"/>
                                          </p:val>
                                        </p:tav>
                                        <p:tav tm="100000">
                                          <p:val>
                                            <p:strVal val="#ppt_w"/>
                                          </p:val>
                                        </p:tav>
                                      </p:tavLst>
                                    </p:anim>
                                    <p:anim calcmode="lin" valueType="num">
                                      <p:cBhvr>
                                        <p:cTn id="17" dur="1000" fill="hold"/>
                                        <p:tgtEl>
                                          <p:spTgt spid="6148"/>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6148"/>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6148"/>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6148"/>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683567" y="548680"/>
            <a:ext cx="7680853" cy="5760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1000" fill="hold"/>
                                        <p:tgtEl>
                                          <p:spTgt spid="7170"/>
                                        </p:tgtEl>
                                        <p:attrNameLst>
                                          <p:attrName>ppt_w</p:attrName>
                                        </p:attrNameLst>
                                      </p:cBhvr>
                                      <p:tavLst>
                                        <p:tav tm="0">
                                          <p:val>
                                            <p:fltVal val="0"/>
                                          </p:val>
                                        </p:tav>
                                        <p:tav tm="100000">
                                          <p:val>
                                            <p:strVal val="#ppt_w"/>
                                          </p:val>
                                        </p:tav>
                                      </p:tavLst>
                                    </p:anim>
                                    <p:anim calcmode="lin" valueType="num">
                                      <p:cBhvr>
                                        <p:cTn id="8" dur="1000" fill="hold"/>
                                        <p:tgtEl>
                                          <p:spTgt spid="7170"/>
                                        </p:tgtEl>
                                        <p:attrNameLst>
                                          <p:attrName>ppt_h</p:attrName>
                                        </p:attrNameLst>
                                      </p:cBhvr>
                                      <p:tavLst>
                                        <p:tav tm="0">
                                          <p:val>
                                            <p:fltVal val="0"/>
                                          </p:val>
                                        </p:tav>
                                        <p:tav tm="100000">
                                          <p:val>
                                            <p:strVal val="#ppt_h"/>
                                          </p:val>
                                        </p:tav>
                                      </p:tavLst>
                                    </p:anim>
                                    <p:anim calcmode="lin" valueType="num">
                                      <p:cBhvr>
                                        <p:cTn id="9" dur="1000" fill="hold"/>
                                        <p:tgtEl>
                                          <p:spTgt spid="717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82"/>
            </a:gs>
            <a:gs pos="30000">
              <a:srgbClr val="66008F"/>
            </a:gs>
            <a:gs pos="64999">
              <a:srgbClr val="BA0066"/>
            </a:gs>
            <a:gs pos="89999">
              <a:srgbClr val="FF0000"/>
            </a:gs>
            <a:gs pos="100000">
              <a:srgbClr val="FF8200"/>
            </a:gs>
          </a:gsLst>
          <a:lin ang="5400000" scaled="1"/>
          <a:tileRect/>
        </a:gradFill>
        <a:effectLst/>
      </p:bgPr>
    </p:bg>
    <p:spTree>
      <p:nvGrpSpPr>
        <p:cNvPr id="1" name=""/>
        <p:cNvGrpSpPr/>
        <p:nvPr/>
      </p:nvGrpSpPr>
      <p:grpSpPr>
        <a:xfrm>
          <a:off x="0" y="0"/>
          <a:ext cx="0" cy="0"/>
          <a:chOff x="0" y="0"/>
          <a:chExt cx="0" cy="0"/>
        </a:xfrm>
      </p:grpSpPr>
      <p:sp>
        <p:nvSpPr>
          <p:cNvPr id="2" name="Prostokąt 1"/>
          <p:cNvSpPr/>
          <p:nvPr/>
        </p:nvSpPr>
        <p:spPr>
          <a:xfrm>
            <a:off x="0" y="332656"/>
            <a:ext cx="9143999" cy="110799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pl-PL" sz="6600" b="1" cap="none" spc="150" dirty="0" smtClean="0">
                <a:ln w="11430"/>
                <a:solidFill>
                  <a:srgbClr val="F8F8F8"/>
                </a:solidFill>
                <a:effectLst>
                  <a:outerShdw blurRad="25400" algn="tl" rotWithShape="0">
                    <a:srgbClr val="000000">
                      <a:alpha val="43000"/>
                    </a:srgbClr>
                  </a:outerShdw>
                </a:effectLst>
              </a:rPr>
              <a:t>ZADANIE 1</a:t>
            </a:r>
            <a:endParaRPr lang="pl-PL" sz="6600" b="1" cap="none" spc="150" dirty="0">
              <a:ln w="11430"/>
              <a:solidFill>
                <a:srgbClr val="F8F8F8"/>
              </a:solidFill>
              <a:effectLst>
                <a:outerShdw blurRad="25400" algn="tl" rotWithShape="0">
                  <a:srgbClr val="000000">
                    <a:alpha val="43000"/>
                  </a:srgbClr>
                </a:outerShdw>
              </a:effectLst>
            </a:endParaRPr>
          </a:p>
        </p:txBody>
      </p:sp>
      <p:sp>
        <p:nvSpPr>
          <p:cNvPr id="5" name="Prostokąt 4"/>
          <p:cNvSpPr/>
          <p:nvPr/>
        </p:nvSpPr>
        <p:spPr>
          <a:xfrm>
            <a:off x="0" y="1700808"/>
            <a:ext cx="9144000" cy="3539430"/>
          </a:xfrm>
          <a:prstGeom prst="rect">
            <a:avLst/>
          </a:prstGeom>
          <a:noFill/>
        </p:spPr>
        <p:txBody>
          <a:bodyPr wrap="square" lIns="91440" tIns="45720" rIns="91440" bIns="45720">
            <a:spAutoFit/>
          </a:bodyPr>
          <a:lstStyle/>
          <a:p>
            <a:pPr algn="ctr"/>
            <a:r>
              <a:rPr lang="pl-PL"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Przetwory </a:t>
            </a:r>
            <a:r>
              <a:rPr lang="pl-PL"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z owoców. </a:t>
            </a:r>
            <a:endParaRPr lang="pl-PL"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pl-PL"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Zróbcie </a:t>
            </a:r>
            <a:r>
              <a:rPr lang="pl-PL"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kompot, konfiturę lub ciasto z owocami. </a:t>
            </a:r>
            <a:endParaRPr lang="pl-PL"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pl-PL"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Przetwory </a:t>
            </a:r>
            <a:r>
              <a:rPr lang="pl-PL"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będą umilać Wam zimowe zbiórki i biwaki. </a:t>
            </a:r>
            <a:endParaRPr lang="pl-PL"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pl-PL"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Pamiętajcie </a:t>
            </a:r>
            <a:r>
              <a:rPr lang="pl-PL"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 bezpieczeństwie i higienie. </a:t>
            </a:r>
            <a:endParaRPr lang="pl-PL"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pl-PL"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Termin </a:t>
            </a:r>
            <a:r>
              <a:rPr lang="pl-PL"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realizacji - do 30 listopada. </a:t>
            </a:r>
            <a:endParaRPr lang="pl-PL"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pl-PL"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Napiszcie </a:t>
            </a:r>
            <a:r>
              <a:rPr lang="pl-PL"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jakie przetwory i w jakiej ilości zrobiliście, skąd mieliście owoce? </a:t>
            </a:r>
            <a:endParaRPr lang="pl-PL"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pl-PL"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Gdzie </a:t>
            </a:r>
            <a:r>
              <a:rPr lang="pl-PL"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trzymacie zimowe </a:t>
            </a:r>
            <a:r>
              <a:rPr lang="pl-PL"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zapasy?</a:t>
            </a:r>
            <a:endParaRPr lang="pl-PL"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70" decel="100000"/>
                                        <p:tgtEl>
                                          <p:spTgt spid="2"/>
                                        </p:tgtEl>
                                      </p:cBhvr>
                                    </p:animEffect>
                                    <p:animScale>
                                      <p:cBhvr>
                                        <p:cTn id="8" dur="770" decel="100000"/>
                                        <p:tgtEl>
                                          <p:spTgt spid="2"/>
                                        </p:tgtEl>
                                      </p:cBhvr>
                                      <p:from x="10000" y="10000"/>
                                      <p:to x="200000" y="450000"/>
                                    </p:animScale>
                                    <p:animScale>
                                      <p:cBhvr>
                                        <p:cTn id="9" dur="1230" accel="100000" fill="hold">
                                          <p:stCondLst>
                                            <p:cond delay="770"/>
                                          </p:stCondLst>
                                        </p:cTn>
                                        <p:tgtEl>
                                          <p:spTgt spid="2"/>
                                        </p:tgtEl>
                                      </p:cBhvr>
                                      <p:from x="200000" y="450000"/>
                                      <p:to x="100000" y="100000"/>
                                    </p:animScale>
                                    <p:set>
                                      <p:cBhvr>
                                        <p:cTn id="10" dur="770" fill="hold"/>
                                        <p:tgtEl>
                                          <p:spTgt spid="2"/>
                                        </p:tgtEl>
                                        <p:attrNameLst>
                                          <p:attrName>ppt_x</p:attrName>
                                        </p:attrNameLst>
                                      </p:cBhvr>
                                      <p:to>
                                        <p:strVal val="(0.5)"/>
                                      </p:to>
                                    </p:set>
                                    <p:anim from="(0.5)" to="(#ppt_x)" calcmode="lin" valueType="num">
                                      <p:cBhvr>
                                        <p:cTn id="11" dur="1230" accel="100000" fill="hold">
                                          <p:stCondLst>
                                            <p:cond delay="770"/>
                                          </p:stCondLst>
                                        </p:cTn>
                                        <p:tgtEl>
                                          <p:spTgt spid="2"/>
                                        </p:tgtEl>
                                        <p:attrNameLst>
                                          <p:attrName>ppt_x</p:attrName>
                                        </p:attrNameLst>
                                      </p:cBhvr>
                                    </p:anim>
                                    <p:set>
                                      <p:cBhvr>
                                        <p:cTn id="12" dur="770" fill="hold"/>
                                        <p:tgtEl>
                                          <p:spTgt spid="2"/>
                                        </p:tgtEl>
                                        <p:attrNameLst>
                                          <p:attrName>ppt_y</p:attrName>
                                        </p:attrNameLst>
                                      </p:cBhvr>
                                      <p:to>
                                        <p:strVal val="(#ppt_y+0.4)"/>
                                      </p:to>
                                    </p:set>
                                    <p:anim from="(#ppt_y+0.4)" to="(#ppt_y)" calcmode="lin" valueType="num">
                                      <p:cBhvr>
                                        <p:cTn id="13" dur="1230" accel="100000" fill="hold">
                                          <p:stCondLst>
                                            <p:cond delay="770"/>
                                          </p:stCondLst>
                                        </p:cTn>
                                        <p:tgtEl>
                                          <p:spTgt spid="2"/>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Prostokąt 1"/>
          <p:cNvSpPr/>
          <p:nvPr/>
        </p:nvSpPr>
        <p:spPr>
          <a:xfrm>
            <a:off x="2411760" y="4365104"/>
            <a:ext cx="6552728" cy="3416320"/>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pl-PL" sz="5400" b="1" spc="150" dirty="0" smtClean="0">
                <a:ln w="11430"/>
                <a:solidFill>
                  <a:srgbClr val="F8F8F8"/>
                </a:solidFill>
                <a:effectLst>
                  <a:outerShdw blurRad="25400" algn="tl" rotWithShape="0">
                    <a:srgbClr val="000000">
                      <a:alpha val="43000"/>
                    </a:srgbClr>
                  </a:outerShdw>
                </a:effectLst>
              </a:rPr>
              <a:t>Członkowie                 i opiekunowie Szkolnego Koła Ekologicznego</a:t>
            </a:r>
            <a:endParaRPr lang="pl-PL" sz="5400" b="1" cap="none" spc="150" dirty="0">
              <a:ln w="11430"/>
              <a:solidFill>
                <a:srgbClr val="F8F8F8"/>
              </a:solidFill>
              <a:effectLst>
                <a:outerShdw blurRad="25400" algn="tl" rotWithShape="0">
                  <a:srgbClr val="000000">
                    <a:alpha val="43000"/>
                  </a:srgbClr>
                </a:outerShdw>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1"/>
        </a:gradFill>
        <a:effectLst/>
      </p:bgPr>
    </p:bg>
    <p:spTree>
      <p:nvGrpSpPr>
        <p:cNvPr id="1" name=""/>
        <p:cNvGrpSpPr/>
        <p:nvPr/>
      </p:nvGrpSpPr>
      <p:grpSpPr>
        <a:xfrm>
          <a:off x="0" y="0"/>
          <a:ext cx="0" cy="0"/>
          <a:chOff x="0" y="0"/>
          <a:chExt cx="0" cy="0"/>
        </a:xfrm>
      </p:grpSpPr>
      <p:sp>
        <p:nvSpPr>
          <p:cNvPr id="3" name="Prostokąt 2"/>
          <p:cNvSpPr/>
          <p:nvPr/>
        </p:nvSpPr>
        <p:spPr>
          <a:xfrm>
            <a:off x="0" y="332656"/>
            <a:ext cx="9144000" cy="6124754"/>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pl-PL" sz="2800" b="1" cap="none" spc="0" dirty="0">
                <a:ln w="50800"/>
                <a:solidFill>
                  <a:schemeClr val="bg1">
                    <a:shade val="50000"/>
                  </a:schemeClr>
                </a:solidFill>
                <a:effectLst/>
              </a:rPr>
              <a:t>Pierwsze zadanie bardzo przypadło nam do gustu. </a:t>
            </a:r>
            <a:r>
              <a:rPr lang="pl-PL" sz="2800" b="1" cap="none" spc="0" dirty="0" smtClean="0">
                <a:ln w="50800"/>
                <a:solidFill>
                  <a:schemeClr val="bg1">
                    <a:shade val="50000"/>
                  </a:schemeClr>
                </a:solidFill>
                <a:effectLst/>
              </a:rPr>
              <a:t>Zebraliśmy </a:t>
            </a:r>
            <a:r>
              <a:rPr lang="pl-PL" sz="2800" b="1" cap="none" spc="0" dirty="0">
                <a:ln w="50800"/>
                <a:solidFill>
                  <a:schemeClr val="bg1">
                    <a:shade val="50000"/>
                  </a:schemeClr>
                </a:solidFill>
                <a:effectLst/>
              </a:rPr>
              <a:t>informacje o metodach wykonywania przetworów oraz </a:t>
            </a:r>
            <a:r>
              <a:rPr lang="pl-PL" sz="2800" b="1" cap="none" spc="0" dirty="0" smtClean="0">
                <a:ln w="50800"/>
                <a:solidFill>
                  <a:schemeClr val="bg1">
                    <a:shade val="50000"/>
                  </a:schemeClr>
                </a:solidFill>
                <a:effectLst/>
              </a:rPr>
              <a:t>o tym</a:t>
            </a:r>
            <a:r>
              <a:rPr lang="pl-PL" sz="2800" b="1" cap="none" spc="0" dirty="0">
                <a:ln w="50800"/>
                <a:solidFill>
                  <a:schemeClr val="bg1">
                    <a:shade val="50000"/>
                  </a:schemeClr>
                </a:solidFill>
                <a:effectLst/>
              </a:rPr>
              <a:t>,  </a:t>
            </a:r>
            <a:r>
              <a:rPr lang="pl-PL" sz="2800" b="1" cap="none" spc="0" dirty="0" smtClean="0">
                <a:ln w="50800"/>
                <a:solidFill>
                  <a:schemeClr val="bg1">
                    <a:shade val="50000"/>
                  </a:schemeClr>
                </a:solidFill>
                <a:effectLst/>
              </a:rPr>
              <a:t>jak </a:t>
            </a:r>
            <a:r>
              <a:rPr lang="pl-PL" sz="2800" b="1" cap="none" spc="0" dirty="0">
                <a:ln w="50800"/>
                <a:solidFill>
                  <a:schemeClr val="bg1">
                    <a:shade val="50000"/>
                  </a:schemeClr>
                </a:solidFill>
                <a:effectLst/>
              </a:rPr>
              <a:t> dbać o higienę i bezpieczeństwo podczas ich przygotowywania. </a:t>
            </a:r>
            <a:r>
              <a:rPr lang="pl-PL" sz="2800" b="1" cap="none" spc="0" dirty="0" smtClean="0">
                <a:ln w="50800"/>
                <a:solidFill>
                  <a:schemeClr val="bg1">
                    <a:shade val="50000"/>
                  </a:schemeClr>
                </a:solidFill>
                <a:effectLst/>
              </a:rPr>
              <a:t>Uzyskaliśmy </a:t>
            </a:r>
            <a:r>
              <a:rPr lang="pl-PL" sz="2800" b="1" cap="none" spc="0" dirty="0">
                <a:ln w="50800"/>
                <a:solidFill>
                  <a:schemeClr val="bg1">
                    <a:shade val="50000"/>
                  </a:schemeClr>
                </a:solidFill>
                <a:effectLst/>
              </a:rPr>
              <a:t>bardzo cenne informacje o konserwacji warzyw i owoców, </a:t>
            </a:r>
            <a:r>
              <a:rPr lang="pl-PL" sz="2800" b="1" cap="none" spc="0" dirty="0" smtClean="0">
                <a:ln w="50800"/>
                <a:solidFill>
                  <a:schemeClr val="bg1">
                    <a:shade val="50000"/>
                  </a:schemeClr>
                </a:solidFill>
                <a:effectLst/>
              </a:rPr>
              <a:t>lecz </a:t>
            </a:r>
            <a:r>
              <a:rPr lang="pl-PL" sz="2800" b="1" cap="none" spc="0" dirty="0">
                <a:ln w="50800"/>
                <a:solidFill>
                  <a:schemeClr val="bg1">
                    <a:shade val="50000"/>
                  </a:schemeClr>
                </a:solidFill>
                <a:effectLst/>
              </a:rPr>
              <a:t>zadanie nie opierało się tylko na teorii. </a:t>
            </a:r>
            <a:r>
              <a:rPr lang="pl-PL" sz="2800" b="1" cap="none" spc="0" dirty="0" smtClean="0">
                <a:ln w="50800"/>
                <a:solidFill>
                  <a:schemeClr val="bg1">
                    <a:shade val="50000"/>
                  </a:schemeClr>
                </a:solidFill>
                <a:effectLst/>
              </a:rPr>
              <a:t>Przyniesione </a:t>
            </a:r>
            <a:r>
              <a:rPr lang="pl-PL" sz="2800" b="1" cap="none" spc="0" dirty="0">
                <a:ln w="50800"/>
                <a:solidFill>
                  <a:schemeClr val="bg1">
                    <a:shade val="50000"/>
                  </a:schemeClr>
                </a:solidFill>
                <a:effectLst/>
              </a:rPr>
              <a:t>z domów przetwory przybliżyły nam smaki lata. </a:t>
            </a:r>
            <a:r>
              <a:rPr lang="pl-PL" sz="2800" b="1" cap="none" spc="0" dirty="0" smtClean="0">
                <a:ln w="50800"/>
                <a:solidFill>
                  <a:schemeClr val="bg1">
                    <a:shade val="50000"/>
                  </a:schemeClr>
                </a:solidFill>
                <a:effectLst/>
              </a:rPr>
              <a:t>Skosztowaliśmy </a:t>
            </a:r>
            <a:r>
              <a:rPr lang="pl-PL" sz="2800" b="1" cap="none" spc="0" dirty="0">
                <a:ln w="50800"/>
                <a:solidFill>
                  <a:schemeClr val="bg1">
                    <a:shade val="50000"/>
                  </a:schemeClr>
                </a:solidFill>
                <a:effectLst/>
              </a:rPr>
              <a:t>też </a:t>
            </a:r>
            <a:r>
              <a:rPr lang="pl-PL" sz="2800" b="1" cap="none" spc="0" dirty="0" smtClean="0">
                <a:ln w="50800"/>
                <a:solidFill>
                  <a:schemeClr val="bg1">
                    <a:shade val="50000"/>
                  </a:schemeClr>
                </a:solidFill>
                <a:effectLst/>
              </a:rPr>
              <a:t>kompotów, wafli </a:t>
            </a:r>
            <a:r>
              <a:rPr lang="pl-PL" sz="2800" b="1" cap="none" spc="0" dirty="0">
                <a:ln w="50800"/>
                <a:solidFill>
                  <a:schemeClr val="bg1">
                    <a:shade val="50000"/>
                  </a:schemeClr>
                </a:solidFill>
                <a:effectLst/>
              </a:rPr>
              <a:t>z pysznymi konfiturami oraz upieczonych w domu owocowych ciast. </a:t>
            </a:r>
            <a:r>
              <a:rPr lang="pl-PL" sz="2800" b="1" cap="none" spc="0" dirty="0" smtClean="0">
                <a:ln w="50800"/>
                <a:solidFill>
                  <a:schemeClr val="bg1">
                    <a:shade val="50000"/>
                  </a:schemeClr>
                </a:solidFill>
                <a:effectLst/>
              </a:rPr>
              <a:t>Rajem </a:t>
            </a:r>
            <a:r>
              <a:rPr lang="pl-PL" sz="2800" b="1" cap="none" spc="0" dirty="0">
                <a:ln w="50800"/>
                <a:solidFill>
                  <a:schemeClr val="bg1">
                    <a:shade val="50000"/>
                  </a:schemeClr>
                </a:solidFill>
                <a:effectLst/>
              </a:rPr>
              <a:t>dla podniebienia były także owocowe sałatki. </a:t>
            </a:r>
            <a:r>
              <a:rPr lang="pl-PL" sz="2800" b="1" cap="none" spc="0" dirty="0" smtClean="0">
                <a:ln w="50800"/>
                <a:solidFill>
                  <a:schemeClr val="bg1">
                    <a:shade val="50000"/>
                  </a:schemeClr>
                </a:solidFill>
                <a:effectLst/>
              </a:rPr>
              <a:t>Toczyliśmy </a:t>
            </a:r>
            <a:r>
              <a:rPr lang="pl-PL" sz="2800" b="1" cap="none" spc="0" dirty="0">
                <a:ln w="50800"/>
                <a:solidFill>
                  <a:schemeClr val="bg1">
                    <a:shade val="50000"/>
                  </a:schemeClr>
                </a:solidFill>
                <a:effectLst/>
              </a:rPr>
              <a:t>rozmowy na temat pasteryzacji i przechowywania przetworów</a:t>
            </a:r>
            <a:r>
              <a:rPr lang="pl-PL" sz="2800" b="1" cap="none" spc="0" dirty="0" smtClean="0">
                <a:ln w="50800"/>
                <a:solidFill>
                  <a:schemeClr val="bg1">
                    <a:shade val="50000"/>
                  </a:schemeClr>
                </a:solidFill>
                <a:effectLst/>
              </a:rPr>
              <a:t>. Spotkania </a:t>
            </a:r>
            <a:r>
              <a:rPr lang="pl-PL" sz="2800" b="1" cap="none" spc="0" dirty="0">
                <a:ln w="50800"/>
                <a:solidFill>
                  <a:schemeClr val="bg1">
                    <a:shade val="50000"/>
                  </a:schemeClr>
                </a:solidFill>
                <a:effectLst/>
              </a:rPr>
              <a:t>te przysporzyły nam wiele wrażeń </a:t>
            </a:r>
            <a:r>
              <a:rPr lang="pl-PL" sz="2800" b="1" cap="none" spc="0" dirty="0" smtClean="0">
                <a:ln w="50800"/>
                <a:solidFill>
                  <a:schemeClr val="bg1">
                    <a:shade val="50000"/>
                  </a:schemeClr>
                </a:solidFill>
                <a:effectLst/>
              </a:rPr>
              <a:t>i </a:t>
            </a:r>
            <a:r>
              <a:rPr lang="pl-PL" sz="2800" b="1" cap="none" spc="0" dirty="0">
                <a:ln w="50800"/>
                <a:solidFill>
                  <a:schemeClr val="bg1">
                    <a:shade val="50000"/>
                  </a:schemeClr>
                </a:solidFill>
                <a:effectLst/>
              </a:rPr>
              <a:t>uzmysłowiły jak ważną rolę w naszym życiu odgrywają warzywa i owoce.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sp>
        <p:nvSpPr>
          <p:cNvPr id="10" name="Prostokąt 9"/>
          <p:cNvSpPr/>
          <p:nvPr/>
        </p:nvSpPr>
        <p:spPr>
          <a:xfrm>
            <a:off x="0" y="0"/>
            <a:ext cx="9144000" cy="6771084"/>
          </a:xfrm>
          <a:prstGeom prst="rect">
            <a:avLst/>
          </a:prstGeom>
        </p:spPr>
        <p:txBody>
          <a:bodyPr wrap="square">
            <a:spAutoFit/>
          </a:bodyPr>
          <a:lstStyle/>
          <a:p>
            <a:pPr lvl="0" fontAlgn="base">
              <a:spcBef>
                <a:spcPct val="0"/>
              </a:spcBef>
              <a:spcAft>
                <a:spcPct val="0"/>
              </a:spcAft>
            </a:pPr>
            <a:r>
              <a:rPr lang="pl-PL" sz="1400" b="1" dirty="0" smtClean="0">
                <a:solidFill>
                  <a:schemeClr val="bg1"/>
                </a:solidFill>
                <a:latin typeface="+mj-lt"/>
                <a:ea typeface="Times New Roman" pitchFamily="18" charset="0"/>
              </a:rPr>
              <a:t>Meldunek nr 1</a:t>
            </a:r>
            <a:endParaRPr lang="pl-PL" sz="1400" b="1" dirty="0" smtClean="0">
              <a:solidFill>
                <a:schemeClr val="bg1"/>
              </a:solidFill>
              <a:latin typeface="+mj-lt"/>
            </a:endParaRPr>
          </a:p>
          <a:p>
            <a:pPr lvl="0" eaLnBrk="0" fontAlgn="base" hangingPunct="0">
              <a:spcBef>
                <a:spcPct val="0"/>
              </a:spcBef>
              <a:spcAft>
                <a:spcPct val="0"/>
              </a:spcAft>
            </a:pPr>
            <a:r>
              <a:rPr lang="pl-PL" sz="1400" b="1" dirty="0" smtClean="0">
                <a:solidFill>
                  <a:schemeClr val="bg1"/>
                </a:solidFill>
                <a:latin typeface="+mj-lt"/>
                <a:ea typeface="Times New Roman" pitchFamily="18" charset="0"/>
              </a:rPr>
              <a:t>My młodzi ekolodzy, meldujemy, że wykonaliśmy pierwsze zadanie w ramach Ogólnopolskiej Akcji Ekologicznej ,, Florek”.</a:t>
            </a:r>
            <a:endParaRPr lang="pl-PL" sz="1400" b="1" dirty="0" smtClean="0">
              <a:solidFill>
                <a:schemeClr val="bg1"/>
              </a:solidFill>
              <a:latin typeface="+mj-lt"/>
            </a:endParaRPr>
          </a:p>
          <a:p>
            <a:pPr lvl="0" eaLnBrk="0" fontAlgn="base" hangingPunct="0">
              <a:spcBef>
                <a:spcPct val="0"/>
              </a:spcBef>
              <a:spcAft>
                <a:spcPct val="0"/>
              </a:spcAft>
            </a:pPr>
            <a:r>
              <a:rPr lang="pl-PL" sz="1400" b="1" dirty="0" smtClean="0">
                <a:solidFill>
                  <a:schemeClr val="bg1"/>
                </a:solidFill>
                <a:latin typeface="+mj-lt"/>
                <a:ea typeface="Times New Roman" pitchFamily="18" charset="0"/>
              </a:rPr>
              <a:t>Spodobała nam się propozycja, aby przygotować przetwory z owoców.</a:t>
            </a:r>
            <a:endParaRPr lang="pl-PL" sz="1400" b="1" dirty="0" smtClean="0">
              <a:solidFill>
                <a:schemeClr val="bg1"/>
              </a:solidFill>
              <a:latin typeface="+mj-lt"/>
            </a:endParaRPr>
          </a:p>
          <a:p>
            <a:pPr lvl="0" eaLnBrk="0" fontAlgn="base" hangingPunct="0">
              <a:spcBef>
                <a:spcPct val="0"/>
              </a:spcBef>
              <a:spcAft>
                <a:spcPct val="0"/>
              </a:spcAft>
            </a:pPr>
            <a:r>
              <a:rPr lang="pl-PL" sz="1400" b="1" dirty="0" smtClean="0">
                <a:solidFill>
                  <a:schemeClr val="bg1"/>
                </a:solidFill>
                <a:latin typeface="+mj-lt"/>
                <a:ea typeface="Times New Roman" pitchFamily="18" charset="0"/>
              </a:rPr>
              <a:t>Pamiętamy przecież o tym, że dawniej w każdym gospodarstwie domowym królowała spiżarnia, której półki uginały się od słojów z marynatami, kamiennych garnków pełnych powideł, dżemów, konfitur. Podobno pierwsze konfitury zaczęto smażyć, kiedy odkryto ogień. Była to mieszanina owoców i miodu.</a:t>
            </a:r>
            <a:endParaRPr lang="pl-PL" sz="1400" b="1" dirty="0" smtClean="0">
              <a:solidFill>
                <a:schemeClr val="bg1"/>
              </a:solidFill>
              <a:latin typeface="+mj-lt"/>
            </a:endParaRPr>
          </a:p>
          <a:p>
            <a:pPr lvl="0" eaLnBrk="0" fontAlgn="base" hangingPunct="0">
              <a:spcBef>
                <a:spcPct val="0"/>
              </a:spcBef>
              <a:spcAft>
                <a:spcPct val="0"/>
              </a:spcAft>
            </a:pPr>
            <a:r>
              <a:rPr lang="pl-PL" sz="1400" b="1" dirty="0" smtClean="0">
                <a:solidFill>
                  <a:schemeClr val="bg1"/>
                </a:solidFill>
                <a:latin typeface="+mj-lt"/>
                <a:ea typeface="Times New Roman" pitchFamily="18" charset="0"/>
              </a:rPr>
              <a:t> Dziś rzadko mamy czas i ochotę na pracochłonne zabiegi. Wielu z nas woli kupić w sklepie przetwory niż wyprodukować je samemu. Nic dziwnego- słoik dżemu za sklepu jest nieporównanie tańszy niż ten domowy.</a:t>
            </a:r>
            <a:endParaRPr lang="pl-PL" sz="1400" b="1" dirty="0" smtClean="0">
              <a:solidFill>
                <a:schemeClr val="bg1"/>
              </a:solidFill>
              <a:latin typeface="+mj-lt"/>
            </a:endParaRPr>
          </a:p>
          <a:p>
            <a:pPr lvl="0" eaLnBrk="0" fontAlgn="base" hangingPunct="0">
              <a:spcBef>
                <a:spcPct val="0"/>
              </a:spcBef>
              <a:spcAft>
                <a:spcPct val="0"/>
              </a:spcAft>
            </a:pPr>
            <a:r>
              <a:rPr lang="pl-PL" sz="1400" b="1" dirty="0" smtClean="0">
                <a:solidFill>
                  <a:schemeClr val="bg1"/>
                </a:solidFill>
                <a:latin typeface="+mj-lt"/>
                <a:ea typeface="Times New Roman" pitchFamily="18" charset="0"/>
              </a:rPr>
              <a:t>Jednakże cenimy sobie niepowtarzalny aromat i jakość domowych przetworów, dlatego postanowiliśmy sprawdzić, jak to się dzieje w naszych domach. Okazało się, że wśród różnych przetworów prym wiodą soki i dżemy z owoców, ale nie brakuje także kiszonych ogórków, marynowanych grzybków i wielu innych świetnych sałatek. Wszystkie domowe wyroby przechowywane są w chłodnych, niezbyt jasnych pomieszczeniach. </a:t>
            </a:r>
            <a:endParaRPr lang="pl-PL" sz="1400" b="1" dirty="0" smtClean="0">
              <a:solidFill>
                <a:schemeClr val="bg1"/>
              </a:solidFill>
              <a:latin typeface="+mj-lt"/>
            </a:endParaRPr>
          </a:p>
          <a:p>
            <a:pPr lvl="0" eaLnBrk="0" fontAlgn="base" hangingPunct="0">
              <a:spcBef>
                <a:spcPct val="0"/>
              </a:spcBef>
              <a:spcAft>
                <a:spcPct val="0"/>
              </a:spcAft>
            </a:pPr>
            <a:r>
              <a:rPr lang="pl-PL" sz="1400" b="1" dirty="0" smtClean="0">
                <a:solidFill>
                  <a:schemeClr val="bg1"/>
                </a:solidFill>
                <a:latin typeface="+mj-lt"/>
                <a:ea typeface="Times New Roman" pitchFamily="18" charset="0"/>
              </a:rPr>
              <a:t>Na jednym ze spotkań fluorkowych zostaliśmy podzieleni na grupy. Każdej z nich przydzielono zadanie. Pierwsza zebrała i przedstawiła informacje o metodach robienia przetworów. Inni mieli dbać o higienę i bezpieczeństwo podczas zajęć. Kolejny zespół zgromadził wiadomości o konserwacji warzyw i owoców.</a:t>
            </a:r>
            <a:endParaRPr lang="pl-PL" sz="1400" b="1" dirty="0" smtClean="0">
              <a:solidFill>
                <a:schemeClr val="bg1"/>
              </a:solidFill>
              <a:latin typeface="+mj-lt"/>
            </a:endParaRPr>
          </a:p>
          <a:p>
            <a:pPr lvl="0" eaLnBrk="0" fontAlgn="base" hangingPunct="0">
              <a:spcBef>
                <a:spcPct val="0"/>
              </a:spcBef>
              <a:spcAft>
                <a:spcPct val="0"/>
              </a:spcAft>
            </a:pPr>
            <a:r>
              <a:rPr lang="pl-PL" sz="1400" b="1" dirty="0" smtClean="0">
                <a:solidFill>
                  <a:schemeClr val="bg1"/>
                </a:solidFill>
                <a:latin typeface="+mj-lt"/>
                <a:ea typeface="Times New Roman" pitchFamily="18" charset="0"/>
              </a:rPr>
              <a:t>           Wszyscy stanęli na wysokości zadania, spisali się na medal.</a:t>
            </a:r>
            <a:endParaRPr lang="pl-PL" sz="1400" b="1" dirty="0" smtClean="0">
              <a:solidFill>
                <a:schemeClr val="bg1"/>
              </a:solidFill>
              <a:latin typeface="+mj-lt"/>
            </a:endParaRPr>
          </a:p>
          <a:p>
            <a:pPr lvl="0" eaLnBrk="0" fontAlgn="base" hangingPunct="0">
              <a:spcBef>
                <a:spcPct val="0"/>
              </a:spcBef>
              <a:spcAft>
                <a:spcPct val="0"/>
              </a:spcAft>
            </a:pPr>
            <a:r>
              <a:rPr lang="pl-PL" sz="1400" b="1" dirty="0" smtClean="0">
                <a:solidFill>
                  <a:schemeClr val="bg1"/>
                </a:solidFill>
                <a:latin typeface="+mj-lt"/>
                <a:ea typeface="Times New Roman" pitchFamily="18" charset="0"/>
              </a:rPr>
              <a:t>Zimowe przetwory mają nam przybliżyć smaki lata, ale już teraz nie mogliśmy oprzeć się pokusie skosztowania specjałów.</a:t>
            </a:r>
            <a:endParaRPr lang="pl-PL" sz="1400" b="1" dirty="0" smtClean="0">
              <a:solidFill>
                <a:schemeClr val="bg1"/>
              </a:solidFill>
              <a:latin typeface="+mj-lt"/>
            </a:endParaRPr>
          </a:p>
          <a:p>
            <a:pPr lvl="0" eaLnBrk="0" fontAlgn="base" hangingPunct="0">
              <a:spcBef>
                <a:spcPct val="0"/>
              </a:spcBef>
              <a:spcAft>
                <a:spcPct val="0"/>
              </a:spcAft>
            </a:pPr>
            <a:r>
              <a:rPr lang="pl-PL" sz="1400" b="1" dirty="0" smtClean="0">
                <a:solidFill>
                  <a:schemeClr val="bg1"/>
                </a:solidFill>
                <a:latin typeface="+mj-lt"/>
                <a:ea typeface="Times New Roman" pitchFamily="18" charset="0"/>
              </a:rPr>
              <a:t>To nie wszystko! Kolejna grupa zadbała o to, aby ilustracje, zdjęcia i informacje znalazły się w gablocie.</a:t>
            </a:r>
            <a:endParaRPr lang="pl-PL" sz="1400" b="1" dirty="0" smtClean="0">
              <a:solidFill>
                <a:schemeClr val="bg1"/>
              </a:solidFill>
              <a:latin typeface="+mj-lt"/>
            </a:endParaRPr>
          </a:p>
          <a:p>
            <a:pPr lvl="0" eaLnBrk="0" fontAlgn="base" hangingPunct="0">
              <a:spcBef>
                <a:spcPct val="0"/>
              </a:spcBef>
              <a:spcAft>
                <a:spcPct val="0"/>
              </a:spcAft>
            </a:pPr>
            <a:r>
              <a:rPr lang="pl-PL" sz="1400" b="1" dirty="0" smtClean="0">
                <a:solidFill>
                  <a:schemeClr val="bg1"/>
                </a:solidFill>
                <a:latin typeface="+mj-lt"/>
                <a:ea typeface="Times New Roman" pitchFamily="18" charset="0"/>
              </a:rPr>
              <a:t>A więc na zajęciach ugotowaliśmy kompot owocowy, nasze koleżanki natomiast posmarowały wafle pysznymi konfiturami zrobionymi według starych receptur. Inne osoby przyniosły smaczne ciasta, co prawda upieczone w domu, ale również wyśmienite. Nie zabrakło owocowych sałatek, które były rajem dla podniebienia.</a:t>
            </a:r>
            <a:endParaRPr lang="pl-PL" sz="1400" b="1" dirty="0" smtClean="0">
              <a:solidFill>
                <a:schemeClr val="bg1"/>
              </a:solidFill>
              <a:latin typeface="+mj-lt"/>
            </a:endParaRPr>
          </a:p>
          <a:p>
            <a:pPr lvl="0" eaLnBrk="0" fontAlgn="base" hangingPunct="0">
              <a:spcBef>
                <a:spcPct val="0"/>
              </a:spcBef>
              <a:spcAft>
                <a:spcPct val="0"/>
              </a:spcAft>
            </a:pPr>
            <a:r>
              <a:rPr lang="pl-PL" sz="1400" b="1" dirty="0" smtClean="0">
                <a:solidFill>
                  <a:schemeClr val="bg1"/>
                </a:solidFill>
                <a:latin typeface="+mj-lt"/>
                <a:ea typeface="Times New Roman" pitchFamily="18" charset="0"/>
              </a:rPr>
              <a:t>Podczas degustacji toczyliśmy rozmowy na temat pasteryzacji i przechowywania przetworów. Uzmysłowiliśmy sobie, że dzięki nim zapewniamy naszym organizmom dużą porcję witaminy C.</a:t>
            </a:r>
            <a:endParaRPr lang="pl-PL" sz="1400" b="1" dirty="0" smtClean="0">
              <a:solidFill>
                <a:schemeClr val="bg1"/>
              </a:solidFill>
              <a:latin typeface="+mj-lt"/>
            </a:endParaRPr>
          </a:p>
          <a:p>
            <a:pPr lvl="0" eaLnBrk="0" fontAlgn="base" hangingPunct="0">
              <a:spcBef>
                <a:spcPct val="0"/>
              </a:spcBef>
              <a:spcAft>
                <a:spcPct val="0"/>
              </a:spcAft>
            </a:pPr>
            <a:r>
              <a:rPr lang="pl-PL" sz="1400" b="1" dirty="0" smtClean="0">
                <a:solidFill>
                  <a:schemeClr val="bg1"/>
                </a:solidFill>
                <a:latin typeface="+mj-lt"/>
                <a:ea typeface="Times New Roman" pitchFamily="18" charset="0"/>
              </a:rPr>
              <a:t>Przecież wszystkie owoce i warzywa oprócz witamin, soli mineralnych oraz różnorodnych związków organicznych są doskonałym źródłem błonnika, który poprawia perystaltykę jelit, zapobiega wielu chorobom i pomaga w utrzymaniu prawidłowej sylwetki.</a:t>
            </a:r>
            <a:endParaRPr lang="pl-PL" sz="1400" b="1" dirty="0" smtClean="0">
              <a:solidFill>
                <a:schemeClr val="bg1"/>
              </a:solidFill>
              <a:latin typeface="+mj-lt"/>
            </a:endParaRPr>
          </a:p>
          <a:p>
            <a:pPr lvl="0" eaLnBrk="0" fontAlgn="base" hangingPunct="0">
              <a:spcBef>
                <a:spcPct val="0"/>
              </a:spcBef>
              <a:spcAft>
                <a:spcPct val="0"/>
              </a:spcAft>
            </a:pPr>
            <a:r>
              <a:rPr lang="pl-PL" sz="1400" b="1" dirty="0" smtClean="0">
                <a:solidFill>
                  <a:schemeClr val="bg1"/>
                </a:solidFill>
                <a:latin typeface="+mj-lt"/>
                <a:ea typeface="Times New Roman" pitchFamily="18" charset="0"/>
              </a:rPr>
              <a:t>Te oraz inne informacje pojawiły się w poradnikach owocowych, a interesujące przepisy zostały umieszczone w mikroksiążkach kucharskich. Te materiały postaramy się przywieź na </a:t>
            </a:r>
            <a:r>
              <a:rPr lang="pl-PL" sz="1400" b="1" dirty="0" err="1" smtClean="0">
                <a:solidFill>
                  <a:schemeClr val="bg1"/>
                </a:solidFill>
                <a:latin typeface="+mj-lt"/>
                <a:ea typeface="Times New Roman" pitchFamily="18" charset="0"/>
              </a:rPr>
              <a:t>Berdo</a:t>
            </a:r>
            <a:endParaRPr lang="pl-PL" sz="1400" b="1" dirty="0" smtClean="0">
              <a:solidFill>
                <a:schemeClr val="bg1"/>
              </a:solidFill>
              <a:latin typeface="+mj-lt"/>
            </a:endParaRPr>
          </a:p>
          <a:p>
            <a:pPr lvl="0" algn="r" eaLnBrk="0" fontAlgn="base" hangingPunct="0">
              <a:spcBef>
                <a:spcPct val="0"/>
              </a:spcBef>
              <a:spcAft>
                <a:spcPct val="0"/>
              </a:spcAft>
            </a:pPr>
            <a:r>
              <a:rPr lang="pl-PL" sz="1400" b="1" dirty="0" smtClean="0">
                <a:solidFill>
                  <a:schemeClr val="bg1"/>
                </a:solidFill>
                <a:latin typeface="+mj-lt"/>
                <a:ea typeface="Times New Roman" pitchFamily="18" charset="0"/>
              </a:rPr>
              <a:t>Z harcerskim pozdrowieniem Czuwaj!</a:t>
            </a:r>
            <a:endParaRPr lang="pl-PL" sz="1400" b="1" dirty="0" smtClean="0">
              <a:solidFill>
                <a:schemeClr val="bg1"/>
              </a:solidFill>
              <a:latin typeface="+mj-lt"/>
            </a:endParaRPr>
          </a:p>
          <a:p>
            <a:pPr lvl="0" algn="r" eaLnBrk="0" fontAlgn="base" hangingPunct="0">
              <a:spcBef>
                <a:spcPct val="0"/>
              </a:spcBef>
              <a:spcAft>
                <a:spcPct val="0"/>
              </a:spcAft>
            </a:pPr>
            <a:r>
              <a:rPr lang="pl-PL" sz="1400" b="1" dirty="0" smtClean="0">
                <a:solidFill>
                  <a:schemeClr val="bg1"/>
                </a:solidFill>
                <a:latin typeface="+mj-lt"/>
                <a:ea typeface="Times New Roman" pitchFamily="18" charset="0"/>
              </a:rPr>
              <a:t>Członkowie i opiekunowie</a:t>
            </a:r>
          </a:p>
          <a:p>
            <a:pPr lvl="0" algn="r" eaLnBrk="0" fontAlgn="base" hangingPunct="0">
              <a:spcBef>
                <a:spcPct val="0"/>
              </a:spcBef>
              <a:spcAft>
                <a:spcPct val="0"/>
              </a:spcAft>
            </a:pPr>
            <a:r>
              <a:rPr lang="pl-PL" sz="1400" b="1" dirty="0" smtClean="0">
                <a:solidFill>
                  <a:schemeClr val="bg1"/>
                </a:solidFill>
                <a:latin typeface="+mj-lt"/>
                <a:ea typeface="Times New Roman" pitchFamily="18" charset="0"/>
              </a:rPr>
              <a:t>Szkolnego Koła Ekologicznego</a:t>
            </a:r>
            <a:r>
              <a:rPr lang="pl-PL" sz="1400" b="1" dirty="0" smtClean="0">
                <a:solidFill>
                  <a:schemeClr val="bg1"/>
                </a:solidFill>
                <a:latin typeface="+mj-l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from="(-#ppt_w/2)" to="(#ppt_x)" calcmode="lin" valueType="num">
                                      <p:cBhvr>
                                        <p:cTn id="7" dur="600" fill="hold">
                                          <p:stCondLst>
                                            <p:cond delay="0"/>
                                          </p:stCondLst>
                                        </p:cTn>
                                        <p:tgtEl>
                                          <p:spTgt spid="10"/>
                                        </p:tgtEl>
                                        <p:attrNameLst>
                                          <p:attrName>ppt_x</p:attrName>
                                        </p:attrNameLst>
                                      </p:cBhvr>
                                    </p:anim>
                                    <p:anim from="0" to="-1.0" calcmode="lin" valueType="num">
                                      <p:cBhvr>
                                        <p:cTn id="8" dur="200" decel="50000" autoRev="1" fill="hold">
                                          <p:stCondLst>
                                            <p:cond delay="600"/>
                                          </p:stCondLst>
                                        </p:cTn>
                                        <p:tgtEl>
                                          <p:spTgt spid="10"/>
                                        </p:tgtEl>
                                        <p:attrNameLst>
                                          <p:attrName>xshear</p:attrName>
                                        </p:attrNameLst>
                                      </p:cBhvr>
                                    </p:anim>
                                    <p:animScale>
                                      <p:cBhvr>
                                        <p:cTn id="9" dur="200" decel="100000" autoRev="1" fill="hold">
                                          <p:stCondLst>
                                            <p:cond delay="600"/>
                                          </p:stCondLst>
                                        </p:cTn>
                                        <p:tgtEl>
                                          <p:spTgt spid="10"/>
                                        </p:tgtEl>
                                      </p:cBhvr>
                                      <p:from x="100000" y="100000"/>
                                      <p:to x="80000" y="100000"/>
                                    </p:animScale>
                                    <p:anim by="(#ppt_h/3+#ppt_w*0.1)" calcmode="lin" valueType="num">
                                      <p:cBhvr additive="sum">
                                        <p:cTn id="10" dur="200" decel="100000" autoRev="1" fill="hold">
                                          <p:stCondLst>
                                            <p:cond delay="600"/>
                                          </p:stCondLst>
                                        </p:cTn>
                                        <p:tgtEl>
                                          <p:spTgt spid="1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1"/>
        </a:gra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4667357" y="116632"/>
            <a:ext cx="4369139" cy="35459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363" name="Picture 3"/>
          <p:cNvPicPr>
            <a:picLocks noChangeAspect="1" noChangeArrowheads="1"/>
          </p:cNvPicPr>
          <p:nvPr/>
        </p:nvPicPr>
        <p:blipFill>
          <a:blip r:embed="rId3" cstate="print"/>
          <a:srcRect/>
          <a:stretch>
            <a:fillRect/>
          </a:stretch>
        </p:blipFill>
        <p:spPr bwMode="auto">
          <a:xfrm>
            <a:off x="107504" y="116632"/>
            <a:ext cx="4392488" cy="35157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364" name="Picture 4"/>
          <p:cNvPicPr>
            <a:picLocks noChangeAspect="1" noChangeArrowheads="1"/>
          </p:cNvPicPr>
          <p:nvPr/>
        </p:nvPicPr>
        <p:blipFill>
          <a:blip r:embed="rId4" cstate="print"/>
          <a:srcRect/>
          <a:stretch>
            <a:fillRect/>
          </a:stretch>
        </p:blipFill>
        <p:spPr bwMode="auto">
          <a:xfrm>
            <a:off x="4932040" y="3833664"/>
            <a:ext cx="3960440" cy="2907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365" name="Picture 5"/>
          <p:cNvPicPr>
            <a:picLocks noChangeAspect="1" noChangeArrowheads="1"/>
          </p:cNvPicPr>
          <p:nvPr/>
        </p:nvPicPr>
        <p:blipFill>
          <a:blip r:embed="rId5" cstate="print"/>
          <a:srcRect/>
          <a:stretch>
            <a:fillRect/>
          </a:stretch>
        </p:blipFill>
        <p:spPr bwMode="auto">
          <a:xfrm>
            <a:off x="107504" y="3789040"/>
            <a:ext cx="4695825" cy="2943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diamond(in)">
                                      <p:cBhvr>
                                        <p:cTn id="7" dur="2000"/>
                                        <p:tgtEl>
                                          <p:spTgt spid="1536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 calcmode="lin" valueType="num">
                                      <p:cBhvr additive="base">
                                        <p:cTn id="12" dur="500" fill="hold"/>
                                        <p:tgtEl>
                                          <p:spTgt spid="15362"/>
                                        </p:tgtEl>
                                        <p:attrNameLst>
                                          <p:attrName>ppt_x</p:attrName>
                                        </p:attrNameLst>
                                      </p:cBhvr>
                                      <p:tavLst>
                                        <p:tav tm="0">
                                          <p:val>
                                            <p:strVal val="#ppt_x"/>
                                          </p:val>
                                        </p:tav>
                                        <p:tav tm="100000">
                                          <p:val>
                                            <p:strVal val="#ppt_x"/>
                                          </p:val>
                                        </p:tav>
                                      </p:tavLst>
                                    </p:anim>
                                    <p:anim calcmode="lin" valueType="num">
                                      <p:cBhvr additive="base">
                                        <p:cTn id="13"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5365"/>
                                        </p:tgtEl>
                                        <p:attrNameLst>
                                          <p:attrName>style.visibility</p:attrName>
                                        </p:attrNameLst>
                                      </p:cBhvr>
                                      <p:to>
                                        <p:strVal val="visible"/>
                                      </p:to>
                                    </p:set>
                                    <p:animEffect transition="in" filter="checkerboard(across)">
                                      <p:cBhvr>
                                        <p:cTn id="18" dur="500"/>
                                        <p:tgtEl>
                                          <p:spTgt spid="15365"/>
                                        </p:tgtEl>
                                      </p:cBhvr>
                                    </p:animEffect>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nodeType="clickEffect">
                                  <p:stCondLst>
                                    <p:cond delay="0"/>
                                  </p:stCondLst>
                                  <p:childTnLst>
                                    <p:set>
                                      <p:cBhvr>
                                        <p:cTn id="22" dur="1" fill="hold">
                                          <p:stCondLst>
                                            <p:cond delay="0"/>
                                          </p:stCondLst>
                                        </p:cTn>
                                        <p:tgtEl>
                                          <p:spTgt spid="15364"/>
                                        </p:tgtEl>
                                        <p:attrNameLst>
                                          <p:attrName>style.visibility</p:attrName>
                                        </p:attrNameLst>
                                      </p:cBhvr>
                                      <p:to>
                                        <p:strVal val="visible"/>
                                      </p:to>
                                    </p:set>
                                    <p:animEffect transition="in" filter="fade">
                                      <p:cBhvr>
                                        <p:cTn id="23" dur="100"/>
                                        <p:tgtEl>
                                          <p:spTgt spid="15364"/>
                                        </p:tgtEl>
                                      </p:cBhvr>
                                    </p:animEffect>
                                    <p:anim calcmode="lin" valueType="num">
                                      <p:cBhvr>
                                        <p:cTn id="24" dur="400" fill="hold"/>
                                        <p:tgtEl>
                                          <p:spTgt spid="15364"/>
                                        </p:tgtEl>
                                        <p:attrNameLst>
                                          <p:attrName>ppt_x</p:attrName>
                                        </p:attrNameLst>
                                      </p:cBhvr>
                                      <p:tavLst>
                                        <p:tav tm="0">
                                          <p:val>
                                            <p:strVal val="#ppt_x"/>
                                          </p:val>
                                        </p:tav>
                                        <p:tav tm="100000">
                                          <p:val>
                                            <p:strVal val="#ppt_x"/>
                                          </p:val>
                                        </p:tav>
                                      </p:tavLst>
                                    </p:anim>
                                    <p:anim calcmode="lin" valueType="num">
                                      <p:cBhvr>
                                        <p:cTn id="25" dur="400" fill="hold"/>
                                        <p:tgtEl>
                                          <p:spTgt spid="15364"/>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1536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1536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1"/>
        </a:gra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179512" y="116632"/>
            <a:ext cx="4248472" cy="31863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387" name="Picture 3"/>
          <p:cNvPicPr>
            <a:picLocks noChangeAspect="1" noChangeArrowheads="1"/>
          </p:cNvPicPr>
          <p:nvPr/>
        </p:nvPicPr>
        <p:blipFill>
          <a:blip r:embed="rId3" cstate="print"/>
          <a:srcRect/>
          <a:stretch>
            <a:fillRect/>
          </a:stretch>
        </p:blipFill>
        <p:spPr bwMode="auto">
          <a:xfrm>
            <a:off x="4583492" y="116633"/>
            <a:ext cx="4416490" cy="33123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389" name="Picture 5"/>
          <p:cNvPicPr>
            <a:picLocks noChangeAspect="1" noChangeArrowheads="1"/>
          </p:cNvPicPr>
          <p:nvPr/>
        </p:nvPicPr>
        <p:blipFill>
          <a:blip r:embed="rId4" cstate="print"/>
          <a:srcRect/>
          <a:stretch>
            <a:fillRect/>
          </a:stretch>
        </p:blipFill>
        <p:spPr bwMode="auto">
          <a:xfrm>
            <a:off x="107505" y="3429000"/>
            <a:ext cx="4176464" cy="3240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390" name="Picture 6"/>
          <p:cNvPicPr>
            <a:picLocks noChangeAspect="1" noChangeArrowheads="1"/>
          </p:cNvPicPr>
          <p:nvPr/>
        </p:nvPicPr>
        <p:blipFill>
          <a:blip r:embed="rId5" cstate="print"/>
          <a:srcRect/>
          <a:stretch>
            <a:fillRect/>
          </a:stretch>
        </p:blipFill>
        <p:spPr bwMode="auto">
          <a:xfrm>
            <a:off x="4427984" y="3573016"/>
            <a:ext cx="4716016" cy="31051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1000"/>
                                        <p:tgtEl>
                                          <p:spTgt spid="16386"/>
                                        </p:tgtEl>
                                      </p:cBhvr>
                                    </p:animEffect>
                                    <p:anim calcmode="lin" valueType="num">
                                      <p:cBhvr>
                                        <p:cTn id="8" dur="1000" fill="hold"/>
                                        <p:tgtEl>
                                          <p:spTgt spid="16386"/>
                                        </p:tgtEl>
                                        <p:attrNameLst>
                                          <p:attrName>ppt_x</p:attrName>
                                        </p:attrNameLst>
                                      </p:cBhvr>
                                      <p:tavLst>
                                        <p:tav tm="0">
                                          <p:val>
                                            <p:strVal val="#ppt_x"/>
                                          </p:val>
                                        </p:tav>
                                        <p:tav tm="100000">
                                          <p:val>
                                            <p:strVal val="#ppt_x"/>
                                          </p:val>
                                        </p:tav>
                                      </p:tavLst>
                                    </p:anim>
                                    <p:anim calcmode="lin" valueType="num">
                                      <p:cBhvr>
                                        <p:cTn id="9" dur="1000" fill="hold"/>
                                        <p:tgtEl>
                                          <p:spTgt spid="1638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638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5" presetClass="entr" presetSubtype="0" fill="hold" nodeType="clickEffect">
                                  <p:stCondLst>
                                    <p:cond delay="0"/>
                                  </p:stCondLst>
                                  <p:childTnLst>
                                    <p:set>
                                      <p:cBhvr>
                                        <p:cTn id="17" dur="1" fill="hold">
                                          <p:stCondLst>
                                            <p:cond delay="0"/>
                                          </p:stCondLst>
                                        </p:cTn>
                                        <p:tgtEl>
                                          <p:spTgt spid="16389"/>
                                        </p:tgtEl>
                                        <p:attrNameLst>
                                          <p:attrName>style.visibility</p:attrName>
                                        </p:attrNameLst>
                                      </p:cBhvr>
                                      <p:to>
                                        <p:strVal val="visible"/>
                                      </p:to>
                                    </p:set>
                                    <p:anim calcmode="lin" valueType="num">
                                      <p:cBhvr>
                                        <p:cTn id="18" dur="500" decel="50000" fill="hold">
                                          <p:stCondLst>
                                            <p:cond delay="0"/>
                                          </p:stCondLst>
                                        </p:cTn>
                                        <p:tgtEl>
                                          <p:spTgt spid="16389"/>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16389"/>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16389"/>
                                        </p:tgtEl>
                                        <p:attrNameLst>
                                          <p:attrName>ppt_w</p:attrName>
                                        </p:attrNameLst>
                                      </p:cBhvr>
                                      <p:tavLst>
                                        <p:tav tm="0">
                                          <p:val>
                                            <p:strVal val="#ppt_w*.05"/>
                                          </p:val>
                                        </p:tav>
                                        <p:tav tm="100000">
                                          <p:val>
                                            <p:strVal val="#ppt_w"/>
                                          </p:val>
                                        </p:tav>
                                      </p:tavLst>
                                    </p:anim>
                                    <p:anim calcmode="lin" valueType="num">
                                      <p:cBhvr>
                                        <p:cTn id="21" dur="1000" fill="hold"/>
                                        <p:tgtEl>
                                          <p:spTgt spid="16389"/>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16389"/>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16389"/>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16389"/>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1638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6390"/>
                                        </p:tgtEl>
                                        <p:attrNameLst>
                                          <p:attrName>style.visibility</p:attrName>
                                        </p:attrNameLst>
                                      </p:cBhvr>
                                      <p:to>
                                        <p:strVal val="visible"/>
                                      </p:to>
                                    </p:set>
                                    <p:animEffect transition="in" filter="circle(in)">
                                      <p:cBhvr>
                                        <p:cTn id="30" dur="20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Prostokąt 1"/>
          <p:cNvSpPr/>
          <p:nvPr/>
        </p:nvSpPr>
        <p:spPr>
          <a:xfrm>
            <a:off x="0" y="692696"/>
            <a:ext cx="9143999" cy="1107996"/>
          </a:xfrm>
          <a:prstGeom prst="rect">
            <a:avLst/>
          </a:prstGeom>
          <a:noFill/>
        </p:spPr>
        <p:txBody>
          <a:bodyPr wrap="square" lIns="91440" tIns="45720" rIns="91440" bIns="45720">
            <a:spAutoFit/>
          </a:bodyPr>
          <a:lstStyle/>
          <a:p>
            <a:pPr algn="ctr"/>
            <a:r>
              <a:rPr lang="pl-PL" sz="6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ZADANIE 2</a:t>
            </a:r>
            <a:endParaRPr lang="pl-PL" sz="6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Prostokąt 4"/>
          <p:cNvSpPr/>
          <p:nvPr/>
        </p:nvSpPr>
        <p:spPr>
          <a:xfrm>
            <a:off x="0" y="1916832"/>
            <a:ext cx="9144000" cy="2677656"/>
          </a:xfrm>
          <a:prstGeom prst="rect">
            <a:avLst/>
          </a:prstGeom>
          <a:noFill/>
        </p:spPr>
        <p:txBody>
          <a:bodyPr wrap="square" lIns="91440" tIns="45720" rIns="91440" bIns="45720">
            <a:spAutoFit/>
          </a:bodyPr>
          <a:lstStyle/>
          <a:p>
            <a:pPr algn="ctr"/>
            <a:r>
              <a:rPr lang="pl-PL"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Owocowe kosmetyki. </a:t>
            </a:r>
            <a:endParaRPr lang="pl-PL"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r>
              <a:rPr lang="pl-PL"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Jak </a:t>
            </a:r>
            <a:r>
              <a:rPr lang="pl-PL"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 kosmetyce wykorzystuje się owoce? </a:t>
            </a:r>
            <a:endParaRPr lang="pl-PL"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r>
              <a:rPr lang="pl-PL"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Wybierzcie </a:t>
            </a:r>
            <a:r>
              <a:rPr lang="pl-PL"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się na spotkanie z kosmetyczką, </a:t>
            </a:r>
            <a:endParaRPr lang="pl-PL"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r>
              <a:rPr lang="pl-PL"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 </a:t>
            </a:r>
            <a:r>
              <a:rPr lang="pl-PL"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na pewno podpowie Wam, </a:t>
            </a:r>
            <a:endParaRPr lang="pl-PL"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r>
              <a:rPr lang="pl-PL"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jak </a:t>
            </a:r>
            <a:r>
              <a:rPr lang="pl-PL"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można wykorzystać owoce do pielęgnacji urody. </a:t>
            </a:r>
            <a:endParaRPr lang="pl-PL"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r>
              <a:rPr lang="pl-PL"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Na </a:t>
            </a:r>
            <a:r>
              <a:rPr lang="pl-PL"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podstawie zebranych informacji opracujcie poradnik.</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398</TotalTime>
  <Words>2806</Words>
  <Application>Microsoft Office PowerPoint</Application>
  <PresentationFormat>Pokaz na ekranie (4:3)</PresentationFormat>
  <Paragraphs>166</Paragraphs>
  <Slides>40</Slides>
  <Notes>0</Notes>
  <HiddenSlides>0</HiddenSlides>
  <MMClips>0</MMClips>
  <ScaleCrop>false</ScaleCrop>
  <HeadingPairs>
    <vt:vector size="4" baseType="variant">
      <vt:variant>
        <vt:lpstr>Motyw</vt:lpstr>
      </vt:variant>
      <vt:variant>
        <vt:i4>1</vt:i4>
      </vt:variant>
      <vt:variant>
        <vt:lpstr>Tytuły slajdów</vt:lpstr>
      </vt:variant>
      <vt:variant>
        <vt:i4>40</vt:i4>
      </vt:variant>
    </vt:vector>
  </HeadingPairs>
  <TitlesOfParts>
    <vt:vector size="41" baseType="lpstr">
      <vt:lpstr>Motyw pakietu Office</vt:lpstr>
      <vt:lpstr>Slajd 1</vt:lpstr>
      <vt:lpstr>Slajd 2</vt:lpstr>
      <vt:lpstr>Slajd 3</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lpstr>Slajd 16</vt:lpstr>
      <vt:lpstr>Slajd 17</vt:lpstr>
      <vt:lpstr>Slajd 18</vt:lpstr>
      <vt:lpstr>Slajd 19</vt:lpstr>
      <vt:lpstr>Slajd 20</vt:lpstr>
      <vt:lpstr>Slajd 21</vt:lpstr>
      <vt:lpstr>Slajd 22</vt:lpstr>
      <vt:lpstr>Slajd 23</vt:lpstr>
      <vt:lpstr>Slajd 24</vt:lpstr>
      <vt:lpstr>Slajd 25</vt:lpstr>
      <vt:lpstr>Slajd 26</vt:lpstr>
      <vt:lpstr>Slajd 27</vt:lpstr>
      <vt:lpstr>Slajd 28</vt:lpstr>
      <vt:lpstr>Slajd 29</vt:lpstr>
      <vt:lpstr>Slajd 30</vt:lpstr>
      <vt:lpstr>Slajd 31</vt:lpstr>
      <vt:lpstr>Slajd 32</vt:lpstr>
      <vt:lpstr>Slajd 33</vt:lpstr>
      <vt:lpstr>Slajd 34</vt:lpstr>
      <vt:lpstr>Slajd 35</vt:lpstr>
      <vt:lpstr>Slajd 36</vt:lpstr>
      <vt:lpstr>Slajd 37</vt:lpstr>
      <vt:lpstr>Slajd 38</vt:lpstr>
      <vt:lpstr>Slajd 39</vt:lpstr>
      <vt:lpstr>Slajd 40</vt:lpstr>
    </vt:vector>
  </TitlesOfParts>
  <Company>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A</dc:creator>
  <cp:lastModifiedBy>Jadwiga Korzec</cp:lastModifiedBy>
  <cp:revision>47</cp:revision>
  <dcterms:created xsi:type="dcterms:W3CDTF">2011-05-13T13:17:35Z</dcterms:created>
  <dcterms:modified xsi:type="dcterms:W3CDTF">2011-05-31T15:54:47Z</dcterms:modified>
</cp:coreProperties>
</file>